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81" r:id="rId5"/>
    <p:sldId id="264" r:id="rId6"/>
    <p:sldId id="277" r:id="rId7"/>
    <p:sldId id="278" r:id="rId8"/>
    <p:sldId id="279" r:id="rId9"/>
    <p:sldId id="280" r:id="rId10"/>
    <p:sldId id="266" r:id="rId11"/>
    <p:sldId id="265" r:id="rId12"/>
    <p:sldId id="276" r:id="rId13"/>
    <p:sldId id="268" r:id="rId14"/>
    <p:sldId id="259" r:id="rId15"/>
    <p:sldId id="282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7" autoAdjust="0"/>
    <p:restoredTop sz="94676" autoAdjust="0"/>
  </p:normalViewPr>
  <p:slideViewPr>
    <p:cSldViewPr>
      <p:cViewPr varScale="1">
        <p:scale>
          <a:sx n="87" d="100"/>
          <a:sy n="87" d="100"/>
        </p:scale>
        <p:origin x="-145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6A4C1A-604F-4504-99DC-5B726095DC5B}" type="doc">
      <dgm:prSet loTypeId="urn:microsoft.com/office/officeart/2005/8/layout/process5" loCatId="process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D5C12187-216D-4DD6-858F-E22600EB9DD8}">
      <dgm:prSet phldrT="[Текст]" custT="1"/>
      <dgm:spPr/>
      <dgm:t>
        <a:bodyPr/>
        <a:lstStyle/>
        <a:p>
          <a:r>
            <a:rPr lang="ru-RU" sz="1200" dirty="0" smtClean="0"/>
            <a:t>Область выполняемой работы</a:t>
          </a:r>
          <a:endParaRPr lang="ru-RU" sz="1200" dirty="0"/>
        </a:p>
      </dgm:t>
    </dgm:pt>
    <dgm:pt modelId="{66DBEA02-370A-4F44-99F9-ED8961FD7A67}" type="parTrans" cxnId="{8ACE9546-A162-4413-AD93-EECD9ABF647A}">
      <dgm:prSet/>
      <dgm:spPr/>
      <dgm:t>
        <a:bodyPr/>
        <a:lstStyle/>
        <a:p>
          <a:endParaRPr lang="ru-RU"/>
        </a:p>
      </dgm:t>
    </dgm:pt>
    <dgm:pt modelId="{E56311CE-8986-43BA-A1B5-CECE30E70A5B}" type="sibTrans" cxnId="{8ACE9546-A162-4413-AD93-EECD9ABF647A}">
      <dgm:prSet/>
      <dgm:spPr/>
      <dgm:t>
        <a:bodyPr/>
        <a:lstStyle/>
        <a:p>
          <a:endParaRPr lang="ru-RU"/>
        </a:p>
      </dgm:t>
    </dgm:pt>
    <dgm:pt modelId="{CE4F1A45-0082-494C-92C9-1C7F31E4760F}">
      <dgm:prSet phldrT="[Текст]" custT="1"/>
      <dgm:spPr/>
      <dgm:t>
        <a:bodyPr/>
        <a:lstStyle/>
        <a:p>
          <a:r>
            <a:rPr lang="ru-RU" sz="1200"/>
            <a:t>Неверифицированные данные проекта, используемые только внутри отдельного раздела проекта.</a:t>
          </a:r>
        </a:p>
      </dgm:t>
    </dgm:pt>
    <dgm:pt modelId="{8A44620C-25D3-44CD-985F-656F4CCA3CCB}" type="parTrans" cxnId="{61A6ED67-1005-4151-A6E9-9B3E1C5C8306}">
      <dgm:prSet/>
      <dgm:spPr/>
      <dgm:t>
        <a:bodyPr/>
        <a:lstStyle/>
        <a:p>
          <a:endParaRPr lang="ru-RU"/>
        </a:p>
      </dgm:t>
    </dgm:pt>
    <dgm:pt modelId="{C89FF620-A594-47FB-AC97-42A980416E98}" type="sibTrans" cxnId="{61A6ED67-1005-4151-A6E9-9B3E1C5C8306}">
      <dgm:prSet/>
      <dgm:spPr/>
      <dgm:t>
        <a:bodyPr/>
        <a:lstStyle/>
        <a:p>
          <a:endParaRPr lang="ru-RU"/>
        </a:p>
      </dgm:t>
    </dgm:pt>
    <dgm:pt modelId="{02089F0D-FBEF-410A-B316-1B07747814DC}">
      <dgm:prSet phldrT="[Текст]" custT="1"/>
      <dgm:spPr/>
      <dgm:t>
        <a:bodyPr/>
        <a:lstStyle/>
        <a:p>
          <a:r>
            <a:rPr lang="ru-RU" sz="1200" dirty="0" smtClean="0"/>
            <a:t>Область совместной работы</a:t>
          </a:r>
          <a:endParaRPr lang="ru-RU" sz="1200" dirty="0"/>
        </a:p>
      </dgm:t>
    </dgm:pt>
    <dgm:pt modelId="{5F30C4E8-246F-4A07-93CC-C4AC254005A9}" type="parTrans" cxnId="{A2E239ED-0CEC-4E9A-A385-24DD9B58DB4E}">
      <dgm:prSet/>
      <dgm:spPr/>
      <dgm:t>
        <a:bodyPr/>
        <a:lstStyle/>
        <a:p>
          <a:endParaRPr lang="ru-RU"/>
        </a:p>
      </dgm:t>
    </dgm:pt>
    <dgm:pt modelId="{606C2701-9BD7-4FC3-830B-129CDD44A693}" type="sibTrans" cxnId="{A2E239ED-0CEC-4E9A-A385-24DD9B58DB4E}">
      <dgm:prSet/>
      <dgm:spPr/>
      <dgm:t>
        <a:bodyPr/>
        <a:lstStyle/>
        <a:p>
          <a:endParaRPr lang="ru-RU"/>
        </a:p>
      </dgm:t>
    </dgm:pt>
    <dgm:pt modelId="{01B1F237-D1D9-42E7-A827-09A267F17511}">
      <dgm:prSet phldrT="[Текст]" custT="1"/>
      <dgm:spPr/>
      <dgm:t>
        <a:bodyPr/>
        <a:lstStyle/>
        <a:p>
          <a:r>
            <a:rPr lang="ru-RU" sz="1200"/>
            <a:t>Верифицированные данные. Текущая разработка проекта.</a:t>
          </a:r>
        </a:p>
      </dgm:t>
    </dgm:pt>
    <dgm:pt modelId="{89096DBD-3F4A-47AD-BB0B-A0E4D5AFB70E}" type="parTrans" cxnId="{42D6C974-2ACE-48F5-9BBE-48B74FEB5251}">
      <dgm:prSet/>
      <dgm:spPr/>
      <dgm:t>
        <a:bodyPr/>
        <a:lstStyle/>
        <a:p>
          <a:endParaRPr lang="ru-RU"/>
        </a:p>
      </dgm:t>
    </dgm:pt>
    <dgm:pt modelId="{B35BF4BB-2830-46EB-834E-56E0689B4821}" type="sibTrans" cxnId="{42D6C974-2ACE-48F5-9BBE-48B74FEB5251}">
      <dgm:prSet/>
      <dgm:spPr/>
      <dgm:t>
        <a:bodyPr/>
        <a:lstStyle/>
        <a:p>
          <a:endParaRPr lang="ru-RU"/>
        </a:p>
      </dgm:t>
    </dgm:pt>
    <dgm:pt modelId="{4D86137B-D8E9-4610-8D2B-D562E8B8681D}">
      <dgm:prSet custT="1"/>
      <dgm:spPr/>
      <dgm:t>
        <a:bodyPr/>
        <a:lstStyle/>
        <a:p>
          <a:r>
            <a:rPr lang="ru-RU" sz="1200" dirty="0" smtClean="0"/>
            <a:t>Область опубликованной документации</a:t>
          </a:r>
          <a:endParaRPr lang="ru-RU" sz="1200" dirty="0"/>
        </a:p>
      </dgm:t>
    </dgm:pt>
    <dgm:pt modelId="{4C3CD6F3-929C-48D1-93AF-F0C91CB39637}" type="sibTrans" cxnId="{DA75CC01-1716-47F9-B07B-8C5AE881B2D7}">
      <dgm:prSet/>
      <dgm:spPr/>
      <dgm:t>
        <a:bodyPr/>
        <a:lstStyle/>
        <a:p>
          <a:endParaRPr lang="ru-RU"/>
        </a:p>
      </dgm:t>
    </dgm:pt>
    <dgm:pt modelId="{57C9979A-50F8-45BC-BEC9-558711ADF8B1}" type="parTrans" cxnId="{DA75CC01-1716-47F9-B07B-8C5AE881B2D7}">
      <dgm:prSet/>
      <dgm:spPr/>
      <dgm:t>
        <a:bodyPr/>
        <a:lstStyle/>
        <a:p>
          <a:endParaRPr lang="ru-RU"/>
        </a:p>
      </dgm:t>
    </dgm:pt>
    <dgm:pt modelId="{91801785-6A9D-4A09-9E7A-CCF61D0C7274}">
      <dgm:prSet custT="1"/>
      <dgm:spPr/>
      <dgm:t>
        <a:bodyPr/>
        <a:lstStyle/>
        <a:p>
          <a:r>
            <a:rPr lang="ru-RU" sz="1200"/>
            <a:t>Согласованный и утвержденный вывод данных проекта. Информация пригодная для приемки, строительства или завершения этапа.</a:t>
          </a:r>
        </a:p>
      </dgm:t>
    </dgm:pt>
    <dgm:pt modelId="{A9AC219E-22D0-4FCF-AE9A-78C9CF6FB258}" type="parTrans" cxnId="{929576F7-8DCF-4632-A261-FC1F28BE23AD}">
      <dgm:prSet/>
      <dgm:spPr/>
      <dgm:t>
        <a:bodyPr/>
        <a:lstStyle/>
        <a:p>
          <a:endParaRPr lang="ru-RU"/>
        </a:p>
      </dgm:t>
    </dgm:pt>
    <dgm:pt modelId="{55600838-5299-4B28-9EFC-0F09A3B70CC5}" type="sibTrans" cxnId="{929576F7-8DCF-4632-A261-FC1F28BE23AD}">
      <dgm:prSet/>
      <dgm:spPr/>
      <dgm:t>
        <a:bodyPr/>
        <a:lstStyle/>
        <a:p>
          <a:endParaRPr lang="ru-RU"/>
        </a:p>
      </dgm:t>
    </dgm:pt>
    <dgm:pt modelId="{F5B51203-7873-42FC-BAA1-7AE013513F91}">
      <dgm:prSet custT="1"/>
      <dgm:spPr/>
      <dgm:t>
        <a:bodyPr/>
        <a:lstStyle/>
        <a:p>
          <a:r>
            <a:rPr lang="ru-RU" sz="1200" dirty="0" smtClean="0"/>
            <a:t>Область архив</a:t>
          </a:r>
          <a:endParaRPr lang="ru-RU" sz="1200" dirty="0"/>
        </a:p>
      </dgm:t>
    </dgm:pt>
    <dgm:pt modelId="{95090A3B-6C45-4F12-8C9B-F6B4BA6B232A}" type="parTrans" cxnId="{8697491F-CCF7-4419-9ECF-8495140F700C}">
      <dgm:prSet/>
      <dgm:spPr/>
      <dgm:t>
        <a:bodyPr/>
        <a:lstStyle/>
        <a:p>
          <a:endParaRPr lang="ru-RU"/>
        </a:p>
      </dgm:t>
    </dgm:pt>
    <dgm:pt modelId="{C37FB9E2-91C2-4039-91B3-B58B92B8BDDE}" type="sibTrans" cxnId="{8697491F-CCF7-4419-9ECF-8495140F700C}">
      <dgm:prSet/>
      <dgm:spPr/>
      <dgm:t>
        <a:bodyPr/>
        <a:lstStyle/>
        <a:p>
          <a:endParaRPr lang="ru-RU"/>
        </a:p>
      </dgm:t>
    </dgm:pt>
    <dgm:pt modelId="{40D2BDC2-0C2F-4182-B051-9F8226D9ED9C}">
      <dgm:prSet custT="1"/>
      <dgm:spPr/>
      <dgm:t>
        <a:bodyPr/>
        <a:lstStyle/>
        <a:p>
          <a:r>
            <a:rPr lang="ru-RU" sz="1200"/>
            <a:t>Хранилище информации по проекту.</a:t>
          </a:r>
        </a:p>
      </dgm:t>
    </dgm:pt>
    <dgm:pt modelId="{DFD70678-80F9-4561-A318-F4916E99B74B}" type="parTrans" cxnId="{96A88363-3CFF-4F6D-AEDD-ABF0D090F460}">
      <dgm:prSet/>
      <dgm:spPr/>
      <dgm:t>
        <a:bodyPr/>
        <a:lstStyle/>
        <a:p>
          <a:endParaRPr lang="ru-RU"/>
        </a:p>
      </dgm:t>
    </dgm:pt>
    <dgm:pt modelId="{8FF623D8-4FFC-4E9F-B122-CC6A27AB72C7}" type="sibTrans" cxnId="{96A88363-3CFF-4F6D-AEDD-ABF0D090F460}">
      <dgm:prSet/>
      <dgm:spPr/>
      <dgm:t>
        <a:bodyPr/>
        <a:lstStyle/>
        <a:p>
          <a:endParaRPr lang="ru-RU"/>
        </a:p>
      </dgm:t>
    </dgm:pt>
    <dgm:pt modelId="{BFA673C3-C56E-405B-A3F9-D345CF3FDBB1}" type="pres">
      <dgm:prSet presAssocID="{516A4C1A-604F-4504-99DC-5B726095DC5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E9F99E6-89F8-4576-9E0F-F167B459AADF}" type="pres">
      <dgm:prSet presAssocID="{D5C12187-216D-4DD6-858F-E22600EB9DD8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690966-F008-4229-B484-5EBCFECAC835}" type="pres">
      <dgm:prSet presAssocID="{E56311CE-8986-43BA-A1B5-CECE30E70A5B}" presName="sibTrans" presStyleLbl="sibTrans2D1" presStyleIdx="0" presStyleCnt="3"/>
      <dgm:spPr/>
      <dgm:t>
        <a:bodyPr/>
        <a:lstStyle/>
        <a:p>
          <a:endParaRPr lang="ru-RU"/>
        </a:p>
      </dgm:t>
    </dgm:pt>
    <dgm:pt modelId="{0F705984-A1D7-4474-BFB1-8758475B4E04}" type="pres">
      <dgm:prSet presAssocID="{E56311CE-8986-43BA-A1B5-CECE30E70A5B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4A838D1F-6351-4D8F-B40F-287675AA6DB9}" type="pres">
      <dgm:prSet presAssocID="{02089F0D-FBEF-410A-B316-1B07747814DC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8A3B72-5984-4FB8-914A-5BF337AD0861}" type="pres">
      <dgm:prSet presAssocID="{606C2701-9BD7-4FC3-830B-129CDD44A693}" presName="sibTrans" presStyleLbl="sibTrans2D1" presStyleIdx="1" presStyleCnt="3"/>
      <dgm:spPr/>
      <dgm:t>
        <a:bodyPr/>
        <a:lstStyle/>
        <a:p>
          <a:endParaRPr lang="ru-RU"/>
        </a:p>
      </dgm:t>
    </dgm:pt>
    <dgm:pt modelId="{E13ABF1B-886F-4679-8806-FCA5DC27AD81}" type="pres">
      <dgm:prSet presAssocID="{606C2701-9BD7-4FC3-830B-129CDD44A693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87044928-4019-493B-BAE6-FFA6B7ADA50C}" type="pres">
      <dgm:prSet presAssocID="{4D86137B-D8E9-4610-8D2B-D562E8B8681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A76C7A-E911-4FD0-9E39-BE24A62EF8F6}" type="pres">
      <dgm:prSet presAssocID="{4C3CD6F3-929C-48D1-93AF-F0C91CB39637}" presName="sibTrans" presStyleLbl="sibTrans2D1" presStyleIdx="2" presStyleCnt="3"/>
      <dgm:spPr/>
      <dgm:t>
        <a:bodyPr/>
        <a:lstStyle/>
        <a:p>
          <a:endParaRPr lang="ru-RU"/>
        </a:p>
      </dgm:t>
    </dgm:pt>
    <dgm:pt modelId="{9F21CC24-8DC1-427D-A5EB-D700C0678FF3}" type="pres">
      <dgm:prSet presAssocID="{4C3CD6F3-929C-48D1-93AF-F0C91CB39637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FABAAA2E-A4CA-4BDC-BDD3-06F5679D1A68}" type="pres">
      <dgm:prSet presAssocID="{F5B51203-7873-42FC-BAA1-7AE013513F9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7284168-EBEA-478B-8A05-0054BC9069DC}" type="presOf" srcId="{40D2BDC2-0C2F-4182-B051-9F8226D9ED9C}" destId="{FABAAA2E-A4CA-4BDC-BDD3-06F5679D1A68}" srcOrd="0" destOrd="1" presId="urn:microsoft.com/office/officeart/2005/8/layout/process5"/>
    <dgm:cxn modelId="{180A6DEC-178D-4215-8D03-FD8241BF921A}" type="presOf" srcId="{606C2701-9BD7-4FC3-830B-129CDD44A693}" destId="{1F8A3B72-5984-4FB8-914A-5BF337AD0861}" srcOrd="0" destOrd="0" presId="urn:microsoft.com/office/officeart/2005/8/layout/process5"/>
    <dgm:cxn modelId="{929576F7-8DCF-4632-A261-FC1F28BE23AD}" srcId="{4D86137B-D8E9-4610-8D2B-D562E8B8681D}" destId="{91801785-6A9D-4A09-9E7A-CCF61D0C7274}" srcOrd="0" destOrd="0" parTransId="{A9AC219E-22D0-4FCF-AE9A-78C9CF6FB258}" sibTransId="{55600838-5299-4B28-9EFC-0F09A3B70CC5}"/>
    <dgm:cxn modelId="{96A88363-3CFF-4F6D-AEDD-ABF0D090F460}" srcId="{F5B51203-7873-42FC-BAA1-7AE013513F91}" destId="{40D2BDC2-0C2F-4182-B051-9F8226D9ED9C}" srcOrd="0" destOrd="0" parTransId="{DFD70678-80F9-4561-A318-F4916E99B74B}" sibTransId="{8FF623D8-4FFC-4E9F-B122-CC6A27AB72C7}"/>
    <dgm:cxn modelId="{95BA01BC-6D3E-4403-B98E-1B18FF3712EF}" type="presOf" srcId="{91801785-6A9D-4A09-9E7A-CCF61D0C7274}" destId="{87044928-4019-493B-BAE6-FFA6B7ADA50C}" srcOrd="0" destOrd="1" presId="urn:microsoft.com/office/officeart/2005/8/layout/process5"/>
    <dgm:cxn modelId="{61A6ED67-1005-4151-A6E9-9B3E1C5C8306}" srcId="{D5C12187-216D-4DD6-858F-E22600EB9DD8}" destId="{CE4F1A45-0082-494C-92C9-1C7F31E4760F}" srcOrd="0" destOrd="0" parTransId="{8A44620C-25D3-44CD-985F-656F4CCA3CCB}" sibTransId="{C89FF620-A594-47FB-AC97-42A980416E98}"/>
    <dgm:cxn modelId="{573EE992-A73D-43A3-874B-0C68BB523F0D}" type="presOf" srcId="{E56311CE-8986-43BA-A1B5-CECE30E70A5B}" destId="{0F705984-A1D7-4474-BFB1-8758475B4E04}" srcOrd="1" destOrd="0" presId="urn:microsoft.com/office/officeart/2005/8/layout/process5"/>
    <dgm:cxn modelId="{42D6C974-2ACE-48F5-9BBE-48B74FEB5251}" srcId="{02089F0D-FBEF-410A-B316-1B07747814DC}" destId="{01B1F237-D1D9-42E7-A827-09A267F17511}" srcOrd="0" destOrd="0" parTransId="{89096DBD-3F4A-47AD-BB0B-A0E4D5AFB70E}" sibTransId="{B35BF4BB-2830-46EB-834E-56E0689B4821}"/>
    <dgm:cxn modelId="{A2DE421C-99A3-4D10-9CEE-CD3E7A2B3CEE}" type="presOf" srcId="{606C2701-9BD7-4FC3-830B-129CDD44A693}" destId="{E13ABF1B-886F-4679-8806-FCA5DC27AD81}" srcOrd="1" destOrd="0" presId="urn:microsoft.com/office/officeart/2005/8/layout/process5"/>
    <dgm:cxn modelId="{494FB4AE-6FED-42B8-B1B1-92127B2B8D62}" type="presOf" srcId="{4D86137B-D8E9-4610-8D2B-D562E8B8681D}" destId="{87044928-4019-493B-BAE6-FFA6B7ADA50C}" srcOrd="0" destOrd="0" presId="urn:microsoft.com/office/officeart/2005/8/layout/process5"/>
    <dgm:cxn modelId="{921CC0B3-6D51-425E-BE95-77625D8DC87C}" type="presOf" srcId="{D5C12187-216D-4DD6-858F-E22600EB9DD8}" destId="{7E9F99E6-89F8-4576-9E0F-F167B459AADF}" srcOrd="0" destOrd="0" presId="urn:microsoft.com/office/officeart/2005/8/layout/process5"/>
    <dgm:cxn modelId="{1FE27C57-C50B-4261-A74E-369803FEB235}" type="presOf" srcId="{F5B51203-7873-42FC-BAA1-7AE013513F91}" destId="{FABAAA2E-A4CA-4BDC-BDD3-06F5679D1A68}" srcOrd="0" destOrd="0" presId="urn:microsoft.com/office/officeart/2005/8/layout/process5"/>
    <dgm:cxn modelId="{DA75CC01-1716-47F9-B07B-8C5AE881B2D7}" srcId="{516A4C1A-604F-4504-99DC-5B726095DC5B}" destId="{4D86137B-D8E9-4610-8D2B-D562E8B8681D}" srcOrd="2" destOrd="0" parTransId="{57C9979A-50F8-45BC-BEC9-558711ADF8B1}" sibTransId="{4C3CD6F3-929C-48D1-93AF-F0C91CB39637}"/>
    <dgm:cxn modelId="{EC77EC9F-1F75-4EA1-8C71-741D1152D16A}" type="presOf" srcId="{516A4C1A-604F-4504-99DC-5B726095DC5B}" destId="{BFA673C3-C56E-405B-A3F9-D345CF3FDBB1}" srcOrd="0" destOrd="0" presId="urn:microsoft.com/office/officeart/2005/8/layout/process5"/>
    <dgm:cxn modelId="{F53A9330-982A-4EF6-BF97-DBCE0A825CE8}" type="presOf" srcId="{E56311CE-8986-43BA-A1B5-CECE30E70A5B}" destId="{1D690966-F008-4229-B484-5EBCFECAC835}" srcOrd="0" destOrd="0" presId="urn:microsoft.com/office/officeart/2005/8/layout/process5"/>
    <dgm:cxn modelId="{8ACE9546-A162-4413-AD93-EECD9ABF647A}" srcId="{516A4C1A-604F-4504-99DC-5B726095DC5B}" destId="{D5C12187-216D-4DD6-858F-E22600EB9DD8}" srcOrd="0" destOrd="0" parTransId="{66DBEA02-370A-4F44-99F9-ED8961FD7A67}" sibTransId="{E56311CE-8986-43BA-A1B5-CECE30E70A5B}"/>
    <dgm:cxn modelId="{47D08928-25AF-40BC-92A7-4FD1DADDC35F}" type="presOf" srcId="{01B1F237-D1D9-42E7-A827-09A267F17511}" destId="{4A838D1F-6351-4D8F-B40F-287675AA6DB9}" srcOrd="0" destOrd="1" presId="urn:microsoft.com/office/officeart/2005/8/layout/process5"/>
    <dgm:cxn modelId="{CAB90D26-F4F7-4B83-9A91-9878D76F4A86}" type="presOf" srcId="{02089F0D-FBEF-410A-B316-1B07747814DC}" destId="{4A838D1F-6351-4D8F-B40F-287675AA6DB9}" srcOrd="0" destOrd="0" presId="urn:microsoft.com/office/officeart/2005/8/layout/process5"/>
    <dgm:cxn modelId="{8697491F-CCF7-4419-9ECF-8495140F700C}" srcId="{516A4C1A-604F-4504-99DC-5B726095DC5B}" destId="{F5B51203-7873-42FC-BAA1-7AE013513F91}" srcOrd="3" destOrd="0" parTransId="{95090A3B-6C45-4F12-8C9B-F6B4BA6B232A}" sibTransId="{C37FB9E2-91C2-4039-91B3-B58B92B8BDDE}"/>
    <dgm:cxn modelId="{64C9E98E-4067-46EB-93D8-ED197EE07958}" type="presOf" srcId="{4C3CD6F3-929C-48D1-93AF-F0C91CB39637}" destId="{F2A76C7A-E911-4FD0-9E39-BE24A62EF8F6}" srcOrd="0" destOrd="0" presId="urn:microsoft.com/office/officeart/2005/8/layout/process5"/>
    <dgm:cxn modelId="{FBA9A075-C689-4E95-BD31-26DEC0026650}" type="presOf" srcId="{4C3CD6F3-929C-48D1-93AF-F0C91CB39637}" destId="{9F21CC24-8DC1-427D-A5EB-D700C0678FF3}" srcOrd="1" destOrd="0" presId="urn:microsoft.com/office/officeart/2005/8/layout/process5"/>
    <dgm:cxn modelId="{A2E239ED-0CEC-4E9A-A385-24DD9B58DB4E}" srcId="{516A4C1A-604F-4504-99DC-5B726095DC5B}" destId="{02089F0D-FBEF-410A-B316-1B07747814DC}" srcOrd="1" destOrd="0" parTransId="{5F30C4E8-246F-4A07-93CC-C4AC254005A9}" sibTransId="{606C2701-9BD7-4FC3-830B-129CDD44A693}"/>
    <dgm:cxn modelId="{74829611-96EE-4D2B-BB69-6E489C069954}" type="presOf" srcId="{CE4F1A45-0082-494C-92C9-1C7F31E4760F}" destId="{7E9F99E6-89F8-4576-9E0F-F167B459AADF}" srcOrd="0" destOrd="1" presId="urn:microsoft.com/office/officeart/2005/8/layout/process5"/>
    <dgm:cxn modelId="{C3901100-D112-44D2-95DA-9667D834A45E}" type="presParOf" srcId="{BFA673C3-C56E-405B-A3F9-D345CF3FDBB1}" destId="{7E9F99E6-89F8-4576-9E0F-F167B459AADF}" srcOrd="0" destOrd="0" presId="urn:microsoft.com/office/officeart/2005/8/layout/process5"/>
    <dgm:cxn modelId="{C3F3D379-508E-4031-A9D8-EFFB25C2F58A}" type="presParOf" srcId="{BFA673C3-C56E-405B-A3F9-D345CF3FDBB1}" destId="{1D690966-F008-4229-B484-5EBCFECAC835}" srcOrd="1" destOrd="0" presId="urn:microsoft.com/office/officeart/2005/8/layout/process5"/>
    <dgm:cxn modelId="{44E00254-D86C-4860-95A1-9F572CBC20BA}" type="presParOf" srcId="{1D690966-F008-4229-B484-5EBCFECAC835}" destId="{0F705984-A1D7-4474-BFB1-8758475B4E04}" srcOrd="0" destOrd="0" presId="urn:microsoft.com/office/officeart/2005/8/layout/process5"/>
    <dgm:cxn modelId="{E06D2489-FC26-47FB-9890-5749226364CB}" type="presParOf" srcId="{BFA673C3-C56E-405B-A3F9-D345CF3FDBB1}" destId="{4A838D1F-6351-4D8F-B40F-287675AA6DB9}" srcOrd="2" destOrd="0" presId="urn:microsoft.com/office/officeart/2005/8/layout/process5"/>
    <dgm:cxn modelId="{50736493-5782-4F92-9767-52BFC7FA1B60}" type="presParOf" srcId="{BFA673C3-C56E-405B-A3F9-D345CF3FDBB1}" destId="{1F8A3B72-5984-4FB8-914A-5BF337AD0861}" srcOrd="3" destOrd="0" presId="urn:microsoft.com/office/officeart/2005/8/layout/process5"/>
    <dgm:cxn modelId="{E9DB7C86-E1EE-4F6B-B9EF-0CBA8BBD7682}" type="presParOf" srcId="{1F8A3B72-5984-4FB8-914A-5BF337AD0861}" destId="{E13ABF1B-886F-4679-8806-FCA5DC27AD81}" srcOrd="0" destOrd="0" presId="urn:microsoft.com/office/officeart/2005/8/layout/process5"/>
    <dgm:cxn modelId="{CF7162EA-FFD6-4A0E-8031-6336610E3C23}" type="presParOf" srcId="{BFA673C3-C56E-405B-A3F9-D345CF3FDBB1}" destId="{87044928-4019-493B-BAE6-FFA6B7ADA50C}" srcOrd="4" destOrd="0" presId="urn:microsoft.com/office/officeart/2005/8/layout/process5"/>
    <dgm:cxn modelId="{D8CEB2F4-78D0-484A-AE57-39E4DD233DB0}" type="presParOf" srcId="{BFA673C3-C56E-405B-A3F9-D345CF3FDBB1}" destId="{F2A76C7A-E911-4FD0-9E39-BE24A62EF8F6}" srcOrd="5" destOrd="0" presId="urn:microsoft.com/office/officeart/2005/8/layout/process5"/>
    <dgm:cxn modelId="{CB60BE3A-43D0-4D48-99EB-8F9589488089}" type="presParOf" srcId="{F2A76C7A-E911-4FD0-9E39-BE24A62EF8F6}" destId="{9F21CC24-8DC1-427D-A5EB-D700C0678FF3}" srcOrd="0" destOrd="0" presId="urn:microsoft.com/office/officeart/2005/8/layout/process5"/>
    <dgm:cxn modelId="{C1EF6378-E7D7-44AA-8CAE-69F927908EA8}" type="presParOf" srcId="{BFA673C3-C56E-405B-A3F9-D345CF3FDBB1}" destId="{FABAAA2E-A4CA-4BDC-BDD3-06F5679D1A68}" srcOrd="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9F99E6-89F8-4576-9E0F-F167B459AADF}">
      <dsp:nvSpPr>
        <dsp:cNvPr id="0" name=""/>
        <dsp:cNvSpPr/>
      </dsp:nvSpPr>
      <dsp:spPr>
        <a:xfrm>
          <a:off x="832660" y="2880"/>
          <a:ext cx="2645106" cy="15870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Область выполняемой работы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/>
            <a:t>Неверифицированные данные проекта, используемые только внутри отдельного раздела проекта.</a:t>
          </a:r>
        </a:p>
      </dsp:txBody>
      <dsp:txXfrm>
        <a:off x="879143" y="49363"/>
        <a:ext cx="2552140" cy="1494097"/>
      </dsp:txXfrm>
    </dsp:sp>
    <dsp:sp modelId="{1D690966-F008-4229-B484-5EBCFECAC835}">
      <dsp:nvSpPr>
        <dsp:cNvPr id="0" name=""/>
        <dsp:cNvSpPr/>
      </dsp:nvSpPr>
      <dsp:spPr>
        <a:xfrm>
          <a:off x="3710536" y="468419"/>
          <a:ext cx="560762" cy="65598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/>
        </a:p>
      </dsp:txBody>
      <dsp:txXfrm>
        <a:off x="3710536" y="599616"/>
        <a:ext cx="392533" cy="393592"/>
      </dsp:txXfrm>
    </dsp:sp>
    <dsp:sp modelId="{4A838D1F-6351-4D8F-B40F-287675AA6DB9}">
      <dsp:nvSpPr>
        <dsp:cNvPr id="0" name=""/>
        <dsp:cNvSpPr/>
      </dsp:nvSpPr>
      <dsp:spPr>
        <a:xfrm>
          <a:off x="4535809" y="2880"/>
          <a:ext cx="2645106" cy="15870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Область совместной работы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/>
            <a:t>Верифицированные данные. Текущая разработка проекта.</a:t>
          </a:r>
        </a:p>
      </dsp:txBody>
      <dsp:txXfrm>
        <a:off x="4582292" y="49363"/>
        <a:ext cx="2552140" cy="1494097"/>
      </dsp:txXfrm>
    </dsp:sp>
    <dsp:sp modelId="{1F8A3B72-5984-4FB8-914A-5BF337AD0861}">
      <dsp:nvSpPr>
        <dsp:cNvPr id="0" name=""/>
        <dsp:cNvSpPr/>
      </dsp:nvSpPr>
      <dsp:spPr>
        <a:xfrm rot="5400000">
          <a:off x="5577981" y="1775101"/>
          <a:ext cx="560762" cy="65598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/>
        </a:p>
      </dsp:txBody>
      <dsp:txXfrm rot="-5400000">
        <a:off x="5661567" y="1822713"/>
        <a:ext cx="393592" cy="392533"/>
      </dsp:txXfrm>
    </dsp:sp>
    <dsp:sp modelId="{87044928-4019-493B-BAE6-FFA6B7ADA50C}">
      <dsp:nvSpPr>
        <dsp:cNvPr id="0" name=""/>
        <dsp:cNvSpPr/>
      </dsp:nvSpPr>
      <dsp:spPr>
        <a:xfrm>
          <a:off x="4535809" y="2647986"/>
          <a:ext cx="2645106" cy="15870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Область опубликованной документации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/>
            <a:t>Согласованный и утвержденный вывод данных проекта. Информация пригодная для приемки, строительства или завершения этапа.</a:t>
          </a:r>
        </a:p>
      </dsp:txBody>
      <dsp:txXfrm>
        <a:off x="4582292" y="2694469"/>
        <a:ext cx="2552140" cy="1494097"/>
      </dsp:txXfrm>
    </dsp:sp>
    <dsp:sp modelId="{F2A76C7A-E911-4FD0-9E39-BE24A62EF8F6}">
      <dsp:nvSpPr>
        <dsp:cNvPr id="0" name=""/>
        <dsp:cNvSpPr/>
      </dsp:nvSpPr>
      <dsp:spPr>
        <a:xfrm rot="10800000">
          <a:off x="3742277" y="3113525"/>
          <a:ext cx="560762" cy="65598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kern="1200"/>
        </a:p>
      </dsp:txBody>
      <dsp:txXfrm rot="10800000">
        <a:off x="3910506" y="3244722"/>
        <a:ext cx="392533" cy="393592"/>
      </dsp:txXfrm>
    </dsp:sp>
    <dsp:sp modelId="{FABAAA2E-A4CA-4BDC-BDD3-06F5679D1A68}">
      <dsp:nvSpPr>
        <dsp:cNvPr id="0" name=""/>
        <dsp:cNvSpPr/>
      </dsp:nvSpPr>
      <dsp:spPr>
        <a:xfrm>
          <a:off x="832660" y="2647986"/>
          <a:ext cx="2645106" cy="15870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lvl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Область архив</a:t>
          </a: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/>
            <a:t>Хранилище информации по проекту.</a:t>
          </a:r>
        </a:p>
      </dsp:txBody>
      <dsp:txXfrm>
        <a:off x="879143" y="2694469"/>
        <a:ext cx="2552140" cy="14940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44C01-C768-49AD-A6D4-01AF07BB70E2}" type="datetimeFigureOut">
              <a:rPr lang="ru-RU" smtClean="0"/>
              <a:t>04.11.2016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6C9BA-CA9C-434F-8220-6908153956A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7270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44C01-C768-49AD-A6D4-01AF07BB70E2}" type="datetimeFigureOut">
              <a:rPr lang="ru-RU" smtClean="0"/>
              <a:t>04.11.2016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6C9BA-CA9C-434F-8220-6908153956A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9043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44C01-C768-49AD-A6D4-01AF07BB70E2}" type="datetimeFigureOut">
              <a:rPr lang="ru-RU" smtClean="0"/>
              <a:t>04.11.2016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6C9BA-CA9C-434F-8220-6908153956A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3887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44C01-C768-49AD-A6D4-01AF07BB70E2}" type="datetimeFigureOut">
              <a:rPr lang="ru-RU" smtClean="0"/>
              <a:t>04.11.2016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6C9BA-CA9C-434F-8220-6908153956A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2856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44C01-C768-49AD-A6D4-01AF07BB70E2}" type="datetimeFigureOut">
              <a:rPr lang="ru-RU" smtClean="0"/>
              <a:t>04.11.2016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6C9BA-CA9C-434F-8220-6908153956A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2982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44C01-C768-49AD-A6D4-01AF07BB70E2}" type="datetimeFigureOut">
              <a:rPr lang="ru-RU" smtClean="0"/>
              <a:t>04.11.2016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6C9BA-CA9C-434F-8220-6908153956A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8955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44C01-C768-49AD-A6D4-01AF07BB70E2}" type="datetimeFigureOut">
              <a:rPr lang="ru-RU" smtClean="0"/>
              <a:t>04.11.2016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6C9BA-CA9C-434F-8220-6908153956A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6624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44C01-C768-49AD-A6D4-01AF07BB70E2}" type="datetimeFigureOut">
              <a:rPr lang="ru-RU" smtClean="0"/>
              <a:t>04.11.2016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6C9BA-CA9C-434F-8220-6908153956A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5921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44C01-C768-49AD-A6D4-01AF07BB70E2}" type="datetimeFigureOut">
              <a:rPr lang="ru-RU" smtClean="0"/>
              <a:t>04.11.2016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6C9BA-CA9C-434F-8220-6908153956A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6244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44C01-C768-49AD-A6D4-01AF07BB70E2}" type="datetimeFigureOut">
              <a:rPr lang="ru-RU" smtClean="0"/>
              <a:t>04.11.2016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6C9BA-CA9C-434F-8220-6908153956A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0970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44C01-C768-49AD-A6D4-01AF07BB70E2}" type="datetimeFigureOut">
              <a:rPr lang="ru-RU" smtClean="0"/>
              <a:t>04.11.2016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D6C9BA-CA9C-434F-8220-6908153956A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8048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244C01-C768-49AD-A6D4-01AF07BB70E2}" type="datetimeFigureOut">
              <a:rPr lang="ru-RU" smtClean="0"/>
              <a:t>04.11.2016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6C9BA-CA9C-434F-8220-6908153956A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8884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93987"/>
            <a:ext cx="7772400" cy="1470025"/>
          </a:xfrm>
        </p:spPr>
        <p:txBody>
          <a:bodyPr>
            <a:noAutofit/>
          </a:bodyPr>
          <a:lstStyle/>
          <a:p>
            <a:r>
              <a:rPr lang="ru-RU" sz="3600" dirty="0" smtClean="0"/>
              <a:t>Специфика внедрения </a:t>
            </a:r>
            <a:r>
              <a:rPr lang="en-US" sz="3600" dirty="0" smtClean="0"/>
              <a:t>BIM</a:t>
            </a:r>
            <a:r>
              <a:rPr lang="ru-RU" sz="3600" dirty="0" smtClean="0"/>
              <a:t> в проектирование объектов инфраструктуры транспорта. </a:t>
            </a:r>
            <a:br>
              <a:rPr lang="ru-RU" sz="3600" dirty="0" smtClean="0"/>
            </a:br>
            <a:r>
              <a:rPr lang="ru-RU" sz="3600" dirty="0" smtClean="0"/>
              <a:t>Опыт ООО «ИПИТ»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903032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07929" y="332656"/>
            <a:ext cx="4980606" cy="864096"/>
          </a:xfrm>
        </p:spPr>
        <p:txBody>
          <a:bodyPr>
            <a:noAutofit/>
          </a:bodyPr>
          <a:lstStyle/>
          <a:p>
            <a:r>
              <a:rPr lang="ru-RU" sz="3200" dirty="0"/>
              <a:t>Конструкция железнодорожного пути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2" t="11863" r="57768" b="10503"/>
          <a:stretch/>
        </p:blipFill>
        <p:spPr bwMode="auto">
          <a:xfrm>
            <a:off x="323528" y="1674435"/>
            <a:ext cx="2956264" cy="3147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 descr="D:\Статья\Статья на форум Киев\13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9" t="14827" r="14867" b="20777"/>
          <a:stretch/>
        </p:blipFill>
        <p:spPr bwMode="auto">
          <a:xfrm>
            <a:off x="3923928" y="3184916"/>
            <a:ext cx="4660778" cy="2608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07904" y="1750459"/>
            <a:ext cx="51806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/>
              <a:t>Более 150 параметров</a:t>
            </a:r>
            <a:r>
              <a:rPr lang="en-US" sz="2000" dirty="0" smtClean="0"/>
              <a:t> </a:t>
            </a:r>
            <a:r>
              <a:rPr lang="ru-RU" sz="2000" dirty="0" smtClean="0"/>
              <a:t>для создания и редактирования поперечных профилей земляного полотна двухпутной линии</a:t>
            </a:r>
            <a:endParaRPr lang="ru-RU" sz="2000" dirty="0"/>
          </a:p>
        </p:txBody>
      </p:sp>
      <p:pic>
        <p:nvPicPr>
          <p:cNvPr id="5126" name="Picture 6" descr="E:\14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7" r="8729" b="47758"/>
          <a:stretch/>
        </p:blipFill>
        <p:spPr bwMode="auto">
          <a:xfrm>
            <a:off x="33908" y="4601327"/>
            <a:ext cx="4660778" cy="2115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 вниз 2"/>
          <p:cNvSpPr/>
          <p:nvPr/>
        </p:nvSpPr>
        <p:spPr>
          <a:xfrm>
            <a:off x="6038293" y="2797581"/>
            <a:ext cx="216024" cy="387335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478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поп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523532"/>
            <a:ext cx="9144000" cy="5334468"/>
          </a:xfrm>
        </p:spPr>
      </p:pic>
    </p:spTree>
    <p:extLst>
      <p:ext uri="{BB962C8B-B14F-4D97-AF65-F5344CB8AC3E}">
        <p14:creationId xmlns:p14="http://schemas.microsoft.com/office/powerpoint/2010/main" val="2798986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9912" y="188640"/>
            <a:ext cx="4906888" cy="1143000"/>
          </a:xfrm>
        </p:spPr>
        <p:txBody>
          <a:bodyPr>
            <a:noAutofit/>
          </a:bodyPr>
          <a:lstStyle/>
          <a:p>
            <a:r>
              <a:rPr lang="en-US" sz="2800" dirty="0" smtClean="0"/>
              <a:t>Autodesk Vault </a:t>
            </a:r>
            <a:r>
              <a:rPr lang="ru-RU" sz="2800" dirty="0" smtClean="0"/>
              <a:t>для управления единым хранилищем данных</a:t>
            </a:r>
            <a:endParaRPr lang="uk-UA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916832"/>
            <a:ext cx="720000" cy="720000"/>
          </a:xfrm>
        </p:spPr>
      </p:pic>
      <p:sp>
        <p:nvSpPr>
          <p:cNvPr id="5" name="TextBox 4"/>
          <p:cNvSpPr txBox="1"/>
          <p:nvPr/>
        </p:nvSpPr>
        <p:spPr>
          <a:xfrm>
            <a:off x="1691680" y="1700808"/>
            <a:ext cx="58326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err="1" smtClean="0"/>
              <a:t>Vault</a:t>
            </a:r>
            <a:r>
              <a:rPr lang="ru-RU" dirty="0" smtClean="0"/>
              <a:t> </a:t>
            </a:r>
            <a:r>
              <a:rPr lang="ru-RU" dirty="0"/>
              <a:t>помогает проектировщикам и инженерам организовывать проектные данные, управлять документацией и отслеживать изменения и другие процессы </a:t>
            </a:r>
            <a:r>
              <a:rPr lang="ru-RU" dirty="0" smtClean="0"/>
              <a:t>разработки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91680" y="3284984"/>
            <a:ext cx="727280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800" dirty="0" smtClean="0"/>
              <a:t>Единый источник проектных данных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800" dirty="0" smtClean="0"/>
              <a:t>Безопасность данных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800" dirty="0" smtClean="0"/>
              <a:t>Управление версиями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800" dirty="0" smtClean="0"/>
              <a:t>Совместное параллельное проектирование</a:t>
            </a:r>
          </a:p>
          <a:p>
            <a:pPr marL="285750" indent="-285750">
              <a:buFont typeface="Arial" pitchFamily="34" charset="0"/>
              <a:buChar char="•"/>
            </a:pPr>
            <a:endParaRPr lang="uk-UA" sz="2800" dirty="0"/>
          </a:p>
        </p:txBody>
      </p:sp>
    </p:spTree>
    <p:extLst>
      <p:ext uri="{BB962C8B-B14F-4D97-AF65-F5344CB8AC3E}">
        <p14:creationId xmlns:p14="http://schemas.microsoft.com/office/powerpoint/2010/main" val="261639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3928" y="116632"/>
            <a:ext cx="476287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Среда общих данных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Среда общих данных (</a:t>
            </a:r>
            <a:r>
              <a:rPr lang="ru-RU" sz="2400" dirty="0" err="1" smtClean="0"/>
              <a:t>Common</a:t>
            </a:r>
            <a:r>
              <a:rPr lang="ru-RU" sz="2400" dirty="0" smtClean="0"/>
              <a:t> </a:t>
            </a:r>
            <a:r>
              <a:rPr lang="ru-RU" sz="2400" dirty="0" err="1" smtClean="0"/>
              <a:t>Data</a:t>
            </a:r>
            <a:r>
              <a:rPr lang="ru-RU" sz="2400" dirty="0" smtClean="0"/>
              <a:t> </a:t>
            </a:r>
            <a:r>
              <a:rPr lang="ru-RU" sz="2400" dirty="0" err="1" smtClean="0"/>
              <a:t>Environment</a:t>
            </a:r>
            <a:r>
              <a:rPr lang="ru-RU" sz="2400" dirty="0" smtClean="0"/>
              <a:t> – CDE) — единый источник информации для участников проекта. </a:t>
            </a:r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789418"/>
              </p:ext>
            </p:extLst>
          </p:nvPr>
        </p:nvGraphicFramePr>
        <p:xfrm>
          <a:off x="565212" y="2492896"/>
          <a:ext cx="8013576" cy="42379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45960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3968" y="188640"/>
            <a:ext cx="4402832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5D </a:t>
            </a:r>
            <a:r>
              <a:rPr lang="ru-RU" dirty="0" smtClean="0"/>
              <a:t>моделирование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Моделирование с учетом календарных графиков строительства и стоимостей</a:t>
            </a:r>
          </a:p>
          <a:p>
            <a:endParaRPr lang="uk-UA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478" y="2492896"/>
            <a:ext cx="7709044" cy="4296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85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тул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592796"/>
            <a:ext cx="9144000" cy="5265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9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274638"/>
            <a:ext cx="4186808" cy="1143000"/>
          </a:xfrm>
        </p:spPr>
        <p:txBody>
          <a:bodyPr/>
          <a:lstStyle/>
          <a:p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sz="2800" dirty="0" smtClean="0"/>
              <a:t>Применение инновационных технологий для выполнения графической части проектов, упорядоченная структура и четкий контроль за движением документации привели к реальному росту производительности и качества выпускаемой продукции</a:t>
            </a:r>
          </a:p>
          <a:p>
            <a:pPr algn="just"/>
            <a:r>
              <a:rPr lang="ru-RU" sz="2800" dirty="0" smtClean="0"/>
              <a:t>В нашем случае пришлось начинать работу над доработками к системе управления данными по проекту</a:t>
            </a:r>
          </a:p>
          <a:p>
            <a:pPr algn="just"/>
            <a:r>
              <a:rPr lang="ru-RU" sz="2800" dirty="0" smtClean="0"/>
              <a:t>Мы открыты к сотрудничеству в рамках развития </a:t>
            </a:r>
            <a:r>
              <a:rPr lang="en-US" sz="2800" dirty="0" smtClean="0"/>
              <a:t>BIM</a:t>
            </a:r>
            <a:r>
              <a:rPr lang="ru-RU" sz="2800" dirty="0" smtClean="0"/>
              <a:t> на взаимовыгодных условиях</a:t>
            </a:r>
          </a:p>
          <a:p>
            <a:pPr algn="just"/>
            <a:endParaRPr lang="ru-RU" sz="2800" dirty="0" smtClean="0"/>
          </a:p>
          <a:p>
            <a:pPr algn="just"/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306988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197609"/>
            <a:ext cx="8229600" cy="46278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 smtClean="0"/>
              <a:t>Спасибо за внимание</a:t>
            </a:r>
            <a:endParaRPr lang="uk-UA" sz="3600" dirty="0"/>
          </a:p>
        </p:txBody>
      </p:sp>
    </p:spTree>
    <p:extLst>
      <p:ext uri="{BB962C8B-B14F-4D97-AF65-F5344CB8AC3E}">
        <p14:creationId xmlns:p14="http://schemas.microsoft.com/office/powerpoint/2010/main" val="392842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072" y="274638"/>
            <a:ext cx="3466728" cy="1143000"/>
          </a:xfrm>
        </p:spPr>
        <p:txBody>
          <a:bodyPr/>
          <a:lstStyle/>
          <a:p>
            <a:r>
              <a:rPr lang="ru-RU" dirty="0" smtClean="0"/>
              <a:t>О нас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600" dirty="0"/>
              <a:t>Общество с ограниченной ответственностью «ИНСТИТУТ ПРОЕКТИРОВАНИЯ ИНФРАСТРУКТУРЫ ТРАНСПОРТА» начало свою деятельность в декабре 2009 года. Институт выполняет весь комплекс инженерных изысканий, включая геодезические, геологические, экологические и гидрометеорологические изыскания, и разрабатывает проектно-сметную документацию для строительства объектов инфраструктуры железнодорожного транспорта, автомобильных дорог, промышленного и гражданского </a:t>
            </a:r>
            <a:r>
              <a:rPr lang="ru-RU" sz="1600" dirty="0" smtClean="0"/>
              <a:t>строительства</a:t>
            </a:r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9934" y="3429000"/>
            <a:ext cx="4024132" cy="2682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844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7984" y="188640"/>
            <a:ext cx="4258816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Необходимость использования </a:t>
            </a:r>
            <a:r>
              <a:rPr lang="en-US" sz="3600" dirty="0" smtClean="0"/>
              <a:t>BIM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sz="2400" dirty="0" smtClean="0"/>
              <a:t>BIM</a:t>
            </a:r>
            <a:r>
              <a:rPr lang="ru-RU" sz="2400" dirty="0" smtClean="0"/>
              <a:t> </a:t>
            </a:r>
            <a:r>
              <a:rPr lang="ru-RU" sz="2400" dirty="0"/>
              <a:t>представляет собой цифровое представление физических и функциональных характеристик объекта. Таким образом, он служит в качестве общего ресурса знаний для получения информации о объекте, образуя надежную основу для принятия решений в течение его жизненного цикла с момента </a:t>
            </a:r>
            <a:r>
              <a:rPr lang="ru-RU" sz="2400" dirty="0" smtClean="0"/>
              <a:t>создания</a:t>
            </a:r>
            <a:endParaRPr lang="en-US" sz="2400" dirty="0" smtClean="0"/>
          </a:p>
          <a:p>
            <a:pPr algn="just"/>
            <a:r>
              <a:rPr lang="ru-RU" sz="2400" dirty="0" smtClean="0"/>
              <a:t>Преимущества:</a:t>
            </a:r>
          </a:p>
          <a:p>
            <a:pPr lvl="1" algn="just">
              <a:buFont typeface="Courier New" pitchFamily="49" charset="0"/>
              <a:buChar char="o"/>
            </a:pPr>
            <a:r>
              <a:rPr lang="ru-RU" sz="1800" dirty="0"/>
              <a:t>Повышение качества выпускаемой продукции</a:t>
            </a:r>
          </a:p>
          <a:p>
            <a:pPr lvl="1" algn="just">
              <a:buFont typeface="Courier New" pitchFamily="49" charset="0"/>
              <a:buChar char="o"/>
            </a:pPr>
            <a:r>
              <a:rPr lang="ru-RU" sz="1800" dirty="0" smtClean="0"/>
              <a:t>Актуализация </a:t>
            </a:r>
            <a:r>
              <a:rPr lang="ru-RU" sz="1800" dirty="0"/>
              <a:t>информации в режиме реального </a:t>
            </a:r>
            <a:r>
              <a:rPr lang="ru-RU" sz="1800" dirty="0" smtClean="0"/>
              <a:t>времени, в том числе и для заказчика</a:t>
            </a:r>
          </a:p>
          <a:p>
            <a:pPr lvl="1" algn="just">
              <a:buFont typeface="Courier New" pitchFamily="49" charset="0"/>
              <a:buChar char="o"/>
            </a:pPr>
            <a:r>
              <a:rPr lang="ru-RU" sz="1800" dirty="0"/>
              <a:t>Улучшение коммуникации между разработчиками различных частей </a:t>
            </a:r>
            <a:r>
              <a:rPr lang="ru-RU" sz="1800" dirty="0" smtClean="0"/>
              <a:t>проекта</a:t>
            </a:r>
          </a:p>
          <a:p>
            <a:pPr lvl="1">
              <a:buFont typeface="Courier New" pitchFamily="49" charset="0"/>
              <a:buChar char="o"/>
            </a:pPr>
            <a:r>
              <a:rPr lang="ru-RU" sz="1800" dirty="0"/>
              <a:t>Сокращение сроков выпуска </a:t>
            </a:r>
            <a:r>
              <a:rPr lang="ru-RU" sz="1800" dirty="0" smtClean="0"/>
              <a:t>проекта</a:t>
            </a:r>
          </a:p>
          <a:p>
            <a:pPr lvl="1">
              <a:buFont typeface="Courier New" pitchFamily="49" charset="0"/>
              <a:buChar char="o"/>
            </a:pPr>
            <a:r>
              <a:rPr lang="ru-RU" sz="1800" dirty="0" smtClean="0"/>
              <a:t>Оптимизация </a:t>
            </a:r>
            <a:r>
              <a:rPr lang="ru-RU" sz="1800" dirty="0"/>
              <a:t>расходов на строительство, прозрачность</a:t>
            </a:r>
            <a:endParaRPr lang="en-US" sz="1800" dirty="0"/>
          </a:p>
          <a:p>
            <a:pPr lvl="1">
              <a:buFont typeface="Courier New" pitchFamily="49" charset="0"/>
              <a:buChar char="o"/>
            </a:pPr>
            <a:endParaRPr lang="ru-RU" sz="1800" dirty="0"/>
          </a:p>
          <a:p>
            <a:pPr algn="just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19627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116632"/>
            <a:ext cx="411480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Инфраструктурные объекты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0200"/>
            <a:ext cx="9144000" cy="52578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5589240"/>
            <a:ext cx="1152128" cy="10900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cxnSp>
        <p:nvCxnSpPr>
          <p:cNvPr id="8" name="Прямая соединительная линия 7"/>
          <p:cNvCxnSpPr/>
          <p:nvPr/>
        </p:nvCxnSpPr>
        <p:spPr>
          <a:xfrm flipV="1">
            <a:off x="4788024" y="5301208"/>
            <a:ext cx="144016" cy="28803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6680" y="1996164"/>
            <a:ext cx="1229740" cy="102530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cxnSp>
        <p:nvCxnSpPr>
          <p:cNvPr id="10" name="Прямая соединительная линия 9"/>
          <p:cNvCxnSpPr/>
          <p:nvPr/>
        </p:nvCxnSpPr>
        <p:spPr>
          <a:xfrm flipV="1">
            <a:off x="8077534" y="3033880"/>
            <a:ext cx="144016" cy="28803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501" y="5510084"/>
            <a:ext cx="1338283" cy="88844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cxnSp>
        <p:nvCxnSpPr>
          <p:cNvPr id="12" name="Прямая соединительная линия 11"/>
          <p:cNvCxnSpPr/>
          <p:nvPr/>
        </p:nvCxnSpPr>
        <p:spPr>
          <a:xfrm flipV="1">
            <a:off x="6983760" y="5213672"/>
            <a:ext cx="144016" cy="28803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3234" y="2798898"/>
            <a:ext cx="1152128" cy="102598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cxnSp>
        <p:nvCxnSpPr>
          <p:cNvPr id="14" name="Прямая соединительная линия 13"/>
          <p:cNvCxnSpPr/>
          <p:nvPr/>
        </p:nvCxnSpPr>
        <p:spPr>
          <a:xfrm flipV="1">
            <a:off x="2827193" y="3824880"/>
            <a:ext cx="144016" cy="28803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534" y="4983185"/>
            <a:ext cx="967818" cy="10900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cxnSp>
        <p:nvCxnSpPr>
          <p:cNvPr id="16" name="Прямая соединительная линия 15"/>
          <p:cNvCxnSpPr/>
          <p:nvPr/>
        </p:nvCxnSpPr>
        <p:spPr>
          <a:xfrm>
            <a:off x="7838377" y="4808114"/>
            <a:ext cx="239157" cy="175071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7" name="Рисунок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60" y="3049711"/>
            <a:ext cx="1000672" cy="10900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cxnSp>
        <p:nvCxnSpPr>
          <p:cNvPr id="18" name="Прямая соединительная линия 17"/>
          <p:cNvCxnSpPr/>
          <p:nvPr/>
        </p:nvCxnSpPr>
        <p:spPr>
          <a:xfrm flipV="1">
            <a:off x="376748" y="4085084"/>
            <a:ext cx="144016" cy="28803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9" name="Рисунок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751516"/>
            <a:ext cx="1152128" cy="104134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cxnSp>
        <p:nvCxnSpPr>
          <p:cNvPr id="20" name="Прямая соединительная линия 19"/>
          <p:cNvCxnSpPr/>
          <p:nvPr/>
        </p:nvCxnSpPr>
        <p:spPr>
          <a:xfrm flipV="1">
            <a:off x="5337382" y="3797052"/>
            <a:ext cx="144016" cy="28803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1" name="Рисунок 2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044" y="5590578"/>
            <a:ext cx="820944" cy="96525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cxnSp>
        <p:nvCxnSpPr>
          <p:cNvPr id="22" name="Прямая соединительная линия 21"/>
          <p:cNvCxnSpPr/>
          <p:nvPr/>
        </p:nvCxnSpPr>
        <p:spPr>
          <a:xfrm flipV="1">
            <a:off x="2063508" y="5373216"/>
            <a:ext cx="297016" cy="2629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7" name="Рисунок 2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670506"/>
            <a:ext cx="1008112" cy="89208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439" y="1670506"/>
            <a:ext cx="965210" cy="89208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400" y="1670506"/>
            <a:ext cx="1000865" cy="89208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5587" y="1698816"/>
            <a:ext cx="1008112" cy="83641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672" y="1692878"/>
            <a:ext cx="1008112" cy="84235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48051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116632"/>
            <a:ext cx="418680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Специфика внедрения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4185" y="1916832"/>
            <a:ext cx="2787774" cy="371703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6131024" cy="4525963"/>
          </a:xfrm>
        </p:spPr>
        <p:txBody>
          <a:bodyPr>
            <a:normAutofit lnSpcReduction="10000"/>
          </a:bodyPr>
          <a:lstStyle/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Отсутствие единого понимания </a:t>
            </a:r>
            <a:r>
              <a:rPr lang="en-US" sz="2800" dirty="0" smtClean="0"/>
              <a:t>BIM</a:t>
            </a:r>
            <a:endParaRPr lang="ru-RU" sz="2800" dirty="0" smtClean="0"/>
          </a:p>
          <a:p>
            <a:pPr algn="just"/>
            <a:r>
              <a:rPr lang="ru-RU" sz="2800" dirty="0" smtClean="0"/>
              <a:t>Отсутствие достаточного количества специалистов</a:t>
            </a:r>
          </a:p>
          <a:p>
            <a:pPr algn="just"/>
            <a:r>
              <a:rPr lang="ru-RU" sz="2800" dirty="0" smtClean="0"/>
              <a:t>Высокая стоимость программного обеспечения для рынка Украины</a:t>
            </a:r>
          </a:p>
          <a:p>
            <a:pPr algn="just"/>
            <a:r>
              <a:rPr lang="ru-RU" sz="2800" dirty="0" smtClean="0"/>
              <a:t>Отсутствие заинтересованности в прозрачности процесса</a:t>
            </a:r>
            <a:endParaRPr lang="en-US" sz="2800" dirty="0" smtClean="0"/>
          </a:p>
          <a:p>
            <a:r>
              <a:rPr lang="ru-RU" sz="2800" dirty="0" smtClean="0"/>
              <a:t>Отсутствие государственной программы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41815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116632"/>
            <a:ext cx="447484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Адаптация и шаблоны</a:t>
            </a:r>
            <a:endParaRPr lang="uk-UA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628800"/>
            <a:ext cx="8604775" cy="3592066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08" r="5934"/>
          <a:stretch/>
        </p:blipFill>
        <p:spPr>
          <a:xfrm>
            <a:off x="1835696" y="2693819"/>
            <a:ext cx="2088232" cy="35459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3229883"/>
            <a:ext cx="2876431" cy="2998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762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95936" y="274638"/>
            <a:ext cx="4690864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Инженерно-геодезические изыскания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35" y="1628800"/>
            <a:ext cx="8216602" cy="44335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3" t="2280" r="12850"/>
          <a:stretch/>
        </p:blipFill>
        <p:spPr>
          <a:xfrm>
            <a:off x="2083317" y="3906112"/>
            <a:ext cx="5091039" cy="2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832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116632"/>
            <a:ext cx="5410944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Инженерно-геологические изыскания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64" y="1628800"/>
            <a:ext cx="8443672" cy="5132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5937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9952" y="188640"/>
            <a:ext cx="4557192" cy="1080120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Геологические разрезы</a:t>
            </a:r>
            <a:endParaRPr lang="ru-RU" sz="4000" dirty="0"/>
          </a:p>
        </p:txBody>
      </p:sp>
      <p:pic>
        <p:nvPicPr>
          <p:cNvPr id="3074" name="Picture 2" descr="D:\Статья\Статья на форум Киев\скан GS\Попер 12.pn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26" b="15723"/>
          <a:stretch/>
        </p:blipFill>
        <p:spPr bwMode="auto">
          <a:xfrm>
            <a:off x="239392" y="1700808"/>
            <a:ext cx="8721526" cy="2937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74" b="31608"/>
          <a:stretch/>
        </p:blipFill>
        <p:spPr bwMode="auto">
          <a:xfrm>
            <a:off x="361089" y="4550015"/>
            <a:ext cx="8478133" cy="2123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7923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2901</TotalTime>
  <Words>369</Words>
  <Application>Microsoft Office PowerPoint</Application>
  <PresentationFormat>Экран (4:3)</PresentationFormat>
  <Paragraphs>48</Paragraphs>
  <Slides>17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Специфика внедрения BIM в проектирование объектов инфраструктуры транспорта.  Опыт ООО «ИПИТ»</vt:lpstr>
      <vt:lpstr>О нас</vt:lpstr>
      <vt:lpstr>Необходимость использования BIM</vt:lpstr>
      <vt:lpstr>Инфраструктурные объекты</vt:lpstr>
      <vt:lpstr>Специфика внедрения</vt:lpstr>
      <vt:lpstr>Адаптация и шаблоны</vt:lpstr>
      <vt:lpstr>Инженерно-геодезические изыскания </vt:lpstr>
      <vt:lpstr>Инженерно-геологические изыскания</vt:lpstr>
      <vt:lpstr>Геологические разрезы</vt:lpstr>
      <vt:lpstr>Конструкция железнодорожного пути</vt:lpstr>
      <vt:lpstr>Презентация PowerPoint</vt:lpstr>
      <vt:lpstr>Autodesk Vault для управления единым хранилищем данных</vt:lpstr>
      <vt:lpstr>Среда общих данных</vt:lpstr>
      <vt:lpstr>5D моделирование</vt:lpstr>
      <vt:lpstr>Презентация PowerPoint</vt:lpstr>
      <vt:lpstr>Выводы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Пути развития BIM технологий при проектировании объектов инфраструктуры транспорта</dc:title>
  <dc:creator>Угленко Дмитрий Юрьевич</dc:creator>
  <cp:lastModifiedBy>d.uglenko</cp:lastModifiedBy>
  <cp:revision>48</cp:revision>
  <dcterms:created xsi:type="dcterms:W3CDTF">2016-09-30T05:27:36Z</dcterms:created>
  <dcterms:modified xsi:type="dcterms:W3CDTF">2016-11-04T11:06:47Z</dcterms:modified>
</cp:coreProperties>
</file>