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4" r:id="rId9"/>
    <p:sldId id="263" r:id="rId10"/>
    <p:sldId id="265" r:id="rId11"/>
    <p:sldId id="268" r:id="rId12"/>
    <p:sldId id="274" r:id="rId13"/>
    <p:sldId id="267" r:id="rId14"/>
    <p:sldId id="266" r:id="rId15"/>
    <p:sldId id="269" r:id="rId16"/>
    <p:sldId id="270" r:id="rId17"/>
    <p:sldId id="272" r:id="rId18"/>
    <p:sldId id="273" r:id="rId19"/>
    <p:sldId id="27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E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52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655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3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651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2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9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69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1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3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4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7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2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8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0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876A-2BF7-49BB-A34F-5C420AA09916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E97B25D-08E9-4910-B6A9-A83444988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0949F9E-0C11-48D7-A588-3B601EC6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387" y="2003172"/>
            <a:ext cx="6614115" cy="1360495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«СМЕТА-Р»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CD2083A-6C9B-4DEE-9BA9-964FF0843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1765" y="3363667"/>
            <a:ext cx="6554738" cy="8604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проекта до сметы 1 шаг!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068F40-AFC9-470D-97C5-8E3016D3790F}"/>
              </a:ext>
            </a:extLst>
          </p:cNvPr>
          <p:cNvSpPr/>
          <p:nvPr/>
        </p:nvSpPr>
        <p:spPr>
          <a:xfrm>
            <a:off x="7015131" y="5726277"/>
            <a:ext cx="43059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«ИНФОТЕХ» </a:t>
            </a:r>
          </a:p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Днепр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FB3035-3D96-4B91-8FBF-DE3F9BDDC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73" y="5673970"/>
            <a:ext cx="1237757" cy="11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D83BC30-7632-4B08-B7B7-251280AB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6446" cy="6585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СИСТЕМЕ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7C680D-F43B-4D44-BF3E-5CE151C0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94" y="1586384"/>
            <a:ext cx="7477110" cy="39877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03DF6C-0757-41C5-902A-87B8DFB7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454" y="2000537"/>
            <a:ext cx="8044981" cy="46555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E8C472-E2E9-4CAD-B61B-A916285A1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433" y="3214973"/>
            <a:ext cx="7945362" cy="2359203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F04DCB86-A2E8-4463-BCA5-4FCD842CE3FF}"/>
              </a:ext>
            </a:extLst>
          </p:cNvPr>
          <p:cNvSpPr/>
          <p:nvPr/>
        </p:nvSpPr>
        <p:spPr>
          <a:xfrm>
            <a:off x="4950029" y="2323387"/>
            <a:ext cx="360040" cy="34749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27F8B9EC-65AE-4D06-B44F-A35F0C44EE27}"/>
              </a:ext>
            </a:extLst>
          </p:cNvPr>
          <p:cNvSpPr txBox="1">
            <a:spLocks/>
          </p:cNvSpPr>
          <p:nvPr/>
        </p:nvSpPr>
        <p:spPr>
          <a:xfrm>
            <a:off x="7622682" y="735463"/>
            <a:ext cx="3079270" cy="6724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>
                <a:solidFill>
                  <a:srgbClr val="FF0000"/>
                </a:solidFill>
              </a:rPr>
              <a:t>Создание сметного параметра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265250A-C2F5-4504-BA96-CD216840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6446" cy="6585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СИСТЕМЕ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22A2A4-4699-4F6A-827F-BFD1ABDD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9" y="1624484"/>
            <a:ext cx="7477110" cy="39877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CF0FC1F-2BC2-46E4-9E6E-297DD869F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44" y="1895710"/>
            <a:ext cx="8223834" cy="4759089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C961631-6557-4C2A-A6BD-2CA58AF525C7}"/>
              </a:ext>
            </a:extLst>
          </p:cNvPr>
          <p:cNvSpPr/>
          <p:nvPr/>
        </p:nvSpPr>
        <p:spPr>
          <a:xfrm>
            <a:off x="6232729" y="2209087"/>
            <a:ext cx="360040" cy="34749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 useBgFill="1">
        <p:nvSpPr>
          <p:cNvPr id="8" name="Текст 1">
            <a:extLst>
              <a:ext uri="{FF2B5EF4-FFF2-40B4-BE49-F238E27FC236}">
                <a16:creationId xmlns:a16="http://schemas.microsoft.com/office/drawing/2014/main" id="{E56D7CA0-EFFA-42C6-A489-54087D6B890E}"/>
              </a:ext>
            </a:extLst>
          </p:cNvPr>
          <p:cNvSpPr txBox="1">
            <a:spLocks/>
          </p:cNvSpPr>
          <p:nvPr/>
        </p:nvSpPr>
        <p:spPr>
          <a:xfrm>
            <a:off x="6882460" y="903327"/>
            <a:ext cx="3172318" cy="116024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Назначение вида работ всем элементам аналогичного типа (стена из кирпича 420мм)</a:t>
            </a:r>
            <a:endParaRPr lang="uk-UA" dirty="0">
              <a:solidFill>
                <a:srgbClr val="FF0000"/>
              </a:solidFill>
            </a:endParaRPr>
          </a:p>
        </p:txBody>
      </p:sp>
      <p:sp useBgFill="1">
        <p:nvSpPr>
          <p:cNvPr id="9" name="Текст 1">
            <a:extLst>
              <a:ext uri="{FF2B5EF4-FFF2-40B4-BE49-F238E27FC236}">
                <a16:creationId xmlns:a16="http://schemas.microsoft.com/office/drawing/2014/main" id="{853E0D1D-6E1A-4900-9C7A-7DD13F8DE1B5}"/>
              </a:ext>
            </a:extLst>
          </p:cNvPr>
          <p:cNvSpPr txBox="1">
            <a:spLocks/>
          </p:cNvSpPr>
          <p:nvPr/>
        </p:nvSpPr>
        <p:spPr>
          <a:xfrm>
            <a:off x="7227298" y="3442285"/>
            <a:ext cx="3569001" cy="11827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Назначение вида работ всем аналогичным элементам (стены, двери, окна)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72B63E1-F3F1-4245-971D-2E60F6E78D13}"/>
              </a:ext>
            </a:extLst>
          </p:cNvPr>
          <p:cNvSpPr/>
          <p:nvPr/>
        </p:nvSpPr>
        <p:spPr>
          <a:xfrm>
            <a:off x="6522420" y="2229684"/>
            <a:ext cx="360040" cy="34749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273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903C6F-9CD1-4715-8BF3-A0F513A5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55" y="61264"/>
            <a:ext cx="6751438" cy="19204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38813C-DFA6-410E-83BF-CB521C837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80" y="2867999"/>
            <a:ext cx="2687351" cy="42062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29ED6F-D30B-4E3E-9F1D-27637952C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604" y="3013141"/>
            <a:ext cx="3244716" cy="3244716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9857213-98CA-4355-B051-D61CB3799E0D}"/>
              </a:ext>
            </a:extLst>
          </p:cNvPr>
          <p:cNvSpPr/>
          <p:nvPr/>
        </p:nvSpPr>
        <p:spPr>
          <a:xfrm rot="18627154">
            <a:off x="6598190" y="1715263"/>
            <a:ext cx="697137" cy="2305472"/>
          </a:xfrm>
          <a:prstGeom prst="downArrow">
            <a:avLst/>
          </a:prstGeom>
          <a:solidFill>
            <a:srgbClr val="3DEB4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D2ABC41F-3CCD-4D6E-94D9-41C68A74C0ED}"/>
              </a:ext>
            </a:extLst>
          </p:cNvPr>
          <p:cNvSpPr/>
          <p:nvPr/>
        </p:nvSpPr>
        <p:spPr>
          <a:xfrm rot="2895817">
            <a:off x="4655197" y="1729594"/>
            <a:ext cx="697137" cy="2305472"/>
          </a:xfrm>
          <a:prstGeom prst="downArrow">
            <a:avLst/>
          </a:prstGeom>
          <a:solidFill>
            <a:srgbClr val="3DEB4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6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B59F41-B468-4C59-BFF3-B139B42CC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05" y="1383184"/>
            <a:ext cx="9760434" cy="525891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210177A-1A94-4B72-9B26-2B98C23FE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6446" cy="6585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СИСТЕМЕ</a:t>
            </a:r>
          </a:p>
        </p:txBody>
      </p:sp>
      <p:sp useBgFill="1">
        <p:nvSpPr>
          <p:cNvPr id="6" name="Текст 1">
            <a:extLst>
              <a:ext uri="{FF2B5EF4-FFF2-40B4-BE49-F238E27FC236}">
                <a16:creationId xmlns:a16="http://schemas.microsoft.com/office/drawing/2014/main" id="{C63DF588-D1D5-4974-AD64-0500AF0E4902}"/>
              </a:ext>
            </a:extLst>
          </p:cNvPr>
          <p:cNvSpPr txBox="1">
            <a:spLocks/>
          </p:cNvSpPr>
          <p:nvPr/>
        </p:nvSpPr>
        <p:spPr>
          <a:xfrm>
            <a:off x="6917872" y="1181122"/>
            <a:ext cx="3202087" cy="90893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Экспорт данных формате </a:t>
            </a:r>
            <a:r>
              <a:rPr lang="en-US" dirty="0">
                <a:solidFill>
                  <a:srgbClr val="FF0000"/>
                </a:solidFill>
              </a:rPr>
              <a:t>MS Excel</a:t>
            </a:r>
            <a:r>
              <a:rPr lang="ru-RU" dirty="0">
                <a:solidFill>
                  <a:srgbClr val="FF0000"/>
                </a:solidFill>
              </a:rPr>
              <a:t>…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3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2AE4AD-EAD5-406F-A559-9D35A5F8D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07" y="1954932"/>
            <a:ext cx="10470895" cy="351876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93088B-6756-441A-B0F3-0851BE31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6446" cy="6585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СИСТЕМЕ</a:t>
            </a:r>
          </a:p>
        </p:txBody>
      </p:sp>
      <p:sp useBgFill="1">
        <p:nvSpPr>
          <p:cNvPr id="6" name="Текст 1">
            <a:extLst>
              <a:ext uri="{FF2B5EF4-FFF2-40B4-BE49-F238E27FC236}">
                <a16:creationId xmlns:a16="http://schemas.microsoft.com/office/drawing/2014/main" id="{B2BE8F48-CF90-4978-8B73-9FED9DC25C61}"/>
              </a:ext>
            </a:extLst>
          </p:cNvPr>
          <p:cNvSpPr txBox="1">
            <a:spLocks/>
          </p:cNvSpPr>
          <p:nvPr/>
        </p:nvSpPr>
        <p:spPr>
          <a:xfrm>
            <a:off x="6943272" y="1510442"/>
            <a:ext cx="3712028" cy="88897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…д</a:t>
            </a:r>
            <a:r>
              <a:rPr lang="uk-UA" dirty="0">
                <a:solidFill>
                  <a:srgbClr val="FF0000"/>
                </a:solidFill>
              </a:rPr>
              <a:t>ля последующего импорта </a:t>
            </a:r>
            <a:r>
              <a:rPr lang="uk-UA">
                <a:solidFill>
                  <a:srgbClr val="FF0000"/>
                </a:solidFill>
              </a:rPr>
              <a:t>в СТС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4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0A6BB6-D3B3-48C4-A005-99A34EDAD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44" y="1783132"/>
            <a:ext cx="7330256" cy="465887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54E1AB1-F8E5-4811-B0BB-EFED79B9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6446" cy="6585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СИСТЕМЕ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15EB47-3BD7-4E0D-AF20-FAD26349A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44" y="1783132"/>
            <a:ext cx="7527004" cy="4765739"/>
          </a:xfrm>
          <a:prstGeom prst="rect">
            <a:avLst/>
          </a:prstGeom>
        </p:spPr>
      </p:pic>
      <p:sp useBgFill="1">
        <p:nvSpPr>
          <p:cNvPr id="7" name="Текст 1">
            <a:extLst>
              <a:ext uri="{FF2B5EF4-FFF2-40B4-BE49-F238E27FC236}">
                <a16:creationId xmlns:a16="http://schemas.microsoft.com/office/drawing/2014/main" id="{71DD54F0-53FD-4BF2-B288-8422F0E68257}"/>
              </a:ext>
            </a:extLst>
          </p:cNvPr>
          <p:cNvSpPr txBox="1">
            <a:spLocks/>
          </p:cNvSpPr>
          <p:nvPr/>
        </p:nvSpPr>
        <p:spPr>
          <a:xfrm>
            <a:off x="6829646" y="1282700"/>
            <a:ext cx="3877128" cy="6104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Экспорт в АВК в формате текстового файла</a:t>
            </a:r>
            <a:endParaRPr lang="uk-UA" b="1" i="1" dirty="0">
              <a:solidFill>
                <a:srgbClr val="FF0000"/>
              </a:solidFill>
            </a:endParaRPr>
          </a:p>
        </p:txBody>
      </p:sp>
      <p:sp useBgFill="1">
        <p:nvSpPr>
          <p:cNvPr id="8" name="Текст 1">
            <a:extLst>
              <a:ext uri="{FF2B5EF4-FFF2-40B4-BE49-F238E27FC236}">
                <a16:creationId xmlns:a16="http://schemas.microsoft.com/office/drawing/2014/main" id="{F23269D6-5FA2-48BE-95E4-730D8AAC4B34}"/>
              </a:ext>
            </a:extLst>
          </p:cNvPr>
          <p:cNvSpPr txBox="1">
            <a:spLocks/>
          </p:cNvSpPr>
          <p:nvPr/>
        </p:nvSpPr>
        <p:spPr>
          <a:xfrm>
            <a:off x="6829646" y="1435100"/>
            <a:ext cx="3877128" cy="5061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Экспорт в АВК в формате </a:t>
            </a:r>
            <a:r>
              <a:rPr lang="en-US" dirty="0">
                <a:solidFill>
                  <a:srgbClr val="FF0000"/>
                </a:solidFill>
              </a:rPr>
              <a:t>xml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E4ED59-79D5-4A39-8391-519091034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36" y="1371600"/>
            <a:ext cx="9505492" cy="514880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F8A5715-4432-453E-BA3B-BF175C1A0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6446" cy="6585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СИСТЕМЕ</a:t>
            </a:r>
          </a:p>
        </p:txBody>
      </p:sp>
      <p:sp useBgFill="1">
        <p:nvSpPr>
          <p:cNvPr id="6" name="Текст 1">
            <a:extLst>
              <a:ext uri="{FF2B5EF4-FFF2-40B4-BE49-F238E27FC236}">
                <a16:creationId xmlns:a16="http://schemas.microsoft.com/office/drawing/2014/main" id="{1B92C798-F730-46CA-9B97-AC8AE21C9EA7}"/>
              </a:ext>
            </a:extLst>
          </p:cNvPr>
          <p:cNvSpPr txBox="1">
            <a:spLocks/>
          </p:cNvSpPr>
          <p:nvPr/>
        </p:nvSpPr>
        <p:spPr>
          <a:xfrm>
            <a:off x="6955972" y="1282701"/>
            <a:ext cx="3775528" cy="4699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Смета в АВК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7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FE7BB3-AF4D-4FC2-BEE2-7A454FE9A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02" y="3643810"/>
            <a:ext cx="4515497" cy="308057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0D638C0-6B1E-4821-ABB4-AE582A23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30" y="364190"/>
            <a:ext cx="9230774" cy="849090"/>
          </a:xfrm>
        </p:spPr>
        <p:txBody>
          <a:bodyPr>
            <a:noAutofit/>
          </a:bodyPr>
          <a:lstStyle/>
          <a:p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СИСТЕМЫ </a:t>
            </a:r>
            <a:r>
              <a:rPr lang="ru-RU" dirty="0">
                <a:solidFill>
                  <a:srgbClr val="3DEB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«СМЕТА-Р»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4297089C-9E5D-4851-A79C-424FF07F17F1}"/>
              </a:ext>
            </a:extLst>
          </p:cNvPr>
          <p:cNvSpPr txBox="1">
            <a:spLocks/>
          </p:cNvSpPr>
          <p:nvPr/>
        </p:nvSpPr>
        <p:spPr>
          <a:xfrm>
            <a:off x="367906" y="980037"/>
            <a:ext cx="9751474" cy="39854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Ускорение обмена данными между проектировщиком и сметчиком в  разы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Простота и удобство использования</a:t>
            </a:r>
            <a:r>
              <a:rPr lang="en-US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uk-UA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Экономия труда, времени  и средств.</a:t>
            </a:r>
          </a:p>
          <a:p>
            <a:pPr>
              <a:buFont typeface="Arial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3242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12858E-3E17-41DA-A456-95A5C395C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23" y="2054716"/>
            <a:ext cx="5080000" cy="33782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D638299-ED5E-42D8-93C3-DEE4879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126" y="503793"/>
            <a:ext cx="7104528" cy="1264849"/>
          </a:xfrm>
        </p:spPr>
        <p:txBody>
          <a:bodyPr/>
          <a:lstStyle/>
          <a:p>
            <a:r>
              <a:rPr lang="ru-RU" dirty="0">
                <a:solidFill>
                  <a:srgbClr val="3DEB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РАЗВИТИЯ. 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СМЕТА-Р 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67D41844-393B-43FA-83F6-E516F3602BB8}"/>
              </a:ext>
            </a:extLst>
          </p:cNvPr>
          <p:cNvSpPr txBox="1">
            <a:spLocks/>
          </p:cNvSpPr>
          <p:nvPr/>
        </p:nvSpPr>
        <p:spPr>
          <a:xfrm>
            <a:off x="722786" y="1757065"/>
            <a:ext cx="6276437" cy="44364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Указание актуальной стоимости каждому материалу в проекте в один клик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Объёмы + стоимость материалов = Реальная стоимость проекта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uk-UA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</a:t>
            </a:r>
            <a:r>
              <a:rPr lang="uk-U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помощью</a:t>
            </a:r>
            <a:r>
              <a:rPr lang="uk-U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 и </a:t>
            </a:r>
            <a:r>
              <a:rPr lang="uk-U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мобильных</a:t>
            </a:r>
            <a:r>
              <a:rPr lang="uk-U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Совместимость (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</a:t>
            </a:r>
            <a:r>
              <a:rPr lang="uk-U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экспорта</a:t>
            </a:r>
            <a:r>
              <a:rPr lang="uk-U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других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сметных</a:t>
            </a:r>
            <a:r>
              <a:rPr lang="uk-UA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программ. </a:t>
            </a:r>
          </a:p>
          <a:p>
            <a:pPr>
              <a:buFont typeface="Arial" pitchFamily="34" charset="0"/>
              <a:buChar char="•"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E947DD-91AD-4410-AC43-83A6C1754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01" y="5126469"/>
            <a:ext cx="1840699" cy="17419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1363E6-1603-4DC3-9656-9883BE50ABA3}"/>
              </a:ext>
            </a:extLst>
          </p:cNvPr>
          <p:cNvSpPr/>
          <p:nvPr/>
        </p:nvSpPr>
        <p:spPr>
          <a:xfrm>
            <a:off x="9235763" y="331048"/>
            <a:ext cx="2843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Компания «ИНФОТЕХ» </a:t>
            </a:r>
          </a:p>
        </p:txBody>
      </p:sp>
    </p:spTree>
    <p:extLst>
      <p:ext uri="{BB962C8B-B14F-4D97-AF65-F5344CB8AC3E}">
        <p14:creationId xmlns:p14="http://schemas.microsoft.com/office/powerpoint/2010/main" val="322293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27AFA11-F589-4766-B5EB-A8D8899ABA14}"/>
              </a:ext>
            </a:extLst>
          </p:cNvPr>
          <p:cNvSpPr/>
          <p:nvPr/>
        </p:nvSpPr>
        <p:spPr>
          <a:xfrm>
            <a:off x="2545387" y="2122031"/>
            <a:ext cx="6921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49000, </a:t>
            </a:r>
            <a:r>
              <a:rPr lang="uk-UA" sz="28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Украина</a:t>
            </a:r>
            <a:endParaRPr lang="uk-UA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Днепр</a:t>
            </a:r>
          </a:p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Князя Владимира Великого, 18-Б</a:t>
            </a:r>
          </a:p>
          <a:p>
            <a:pPr algn="just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тел./факс (056) 371-43-54</a:t>
            </a:r>
          </a:p>
          <a:p>
            <a:pPr algn="just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www.itech.net.ua</a:t>
            </a:r>
            <a:endParaRPr lang="ru-RU" sz="2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72368A-5F7E-4518-B6D0-50B3CBF06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943" y="4368800"/>
            <a:ext cx="2335087" cy="2209835"/>
          </a:xfrm>
          <a:prstGeom prst="rect">
            <a:avLst/>
          </a:prstGeom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D23E6424-D87F-41C0-9B9A-042D0EE9C5C1}"/>
              </a:ext>
            </a:extLst>
          </p:cNvPr>
          <p:cNvSpPr txBox="1">
            <a:spLocks/>
          </p:cNvSpPr>
          <p:nvPr/>
        </p:nvSpPr>
        <p:spPr>
          <a:xfrm>
            <a:off x="1567487" y="669672"/>
            <a:ext cx="8008313" cy="6892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dirty="0"/>
              <a:t>Компания «Инфотех»</a:t>
            </a:r>
          </a:p>
        </p:txBody>
      </p:sp>
    </p:spTree>
    <p:extLst>
      <p:ext uri="{BB962C8B-B14F-4D97-AF65-F5344CB8AC3E}">
        <p14:creationId xmlns:p14="http://schemas.microsoft.com/office/powerpoint/2010/main" val="118137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D79B88-D4A0-4A9F-9FCA-7DA8D8112AF0}"/>
              </a:ext>
            </a:extLst>
          </p:cNvPr>
          <p:cNvSpPr/>
          <p:nvPr/>
        </p:nvSpPr>
        <p:spPr>
          <a:xfrm>
            <a:off x="973962" y="16054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процессе эволюции строительства на смену</a:t>
            </a:r>
            <a:r>
              <a:rPr lang="ru-RU" u="sng" dirty="0"/>
              <a:t> </a:t>
            </a:r>
            <a:r>
              <a:rPr lang="ru-RU" dirty="0"/>
              <a:t>ручному проектированию, приходит BIM-моделирование. 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B53378C1-FD1E-48D1-B03D-FB47BB93C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850" y="373933"/>
            <a:ext cx="7499901" cy="86294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BIM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Information Modeling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информационная модель здания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4223E5-CC10-472A-A85E-18B43225F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8" y="3057720"/>
            <a:ext cx="5077216" cy="3289816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64575E8-3747-46B6-A711-54038936632C}"/>
              </a:ext>
            </a:extLst>
          </p:cNvPr>
          <p:cNvCxnSpPr>
            <a:cxnSpLocks/>
          </p:cNvCxnSpPr>
          <p:nvPr/>
        </p:nvCxnSpPr>
        <p:spPr>
          <a:xfrm>
            <a:off x="6137204" y="4702628"/>
            <a:ext cx="9327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A81B62E-48D0-46CE-95AE-B6ED35CE1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62" y="3038413"/>
            <a:ext cx="4908371" cy="32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0301B3-D197-4D16-B0D9-2290D7DB863B}"/>
              </a:ext>
            </a:extLst>
          </p:cNvPr>
          <p:cNvSpPr/>
          <p:nvPr/>
        </p:nvSpPr>
        <p:spPr>
          <a:xfrm>
            <a:off x="1810354" y="11593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смену расчёту смет вручную приходит автоматизация сметными программами. </a:t>
            </a:r>
          </a:p>
        </p:txBody>
      </p:sp>
      <p:sp>
        <p:nvSpPr>
          <p:cNvPr id="7" name="Заголовок 12">
            <a:extLst>
              <a:ext uri="{FF2B5EF4-FFF2-40B4-BE49-F238E27FC236}">
                <a16:creationId xmlns:a16="http://schemas.microsoft.com/office/drawing/2014/main" id="{A75EFCBB-5923-45CF-8526-E1A85BA8C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354" y="575814"/>
            <a:ext cx="5017958" cy="862940"/>
          </a:xfrm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СМЕТНЫЕ ПРОГРАММЫ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A7D0F1-BE4A-4D35-AB11-5C15EFF40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52" y="2022286"/>
            <a:ext cx="4364505" cy="43645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92F399-0F01-4CED-8DE6-495D29308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7" y="2389209"/>
            <a:ext cx="3146962" cy="3146962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4AA18B8-A694-4CFB-8242-1A68323EB647}"/>
              </a:ext>
            </a:extLst>
          </p:cNvPr>
          <p:cNvCxnSpPr>
            <a:stCxn id="9" idx="3"/>
          </p:cNvCxnSpPr>
          <p:nvPr/>
        </p:nvCxnSpPr>
        <p:spPr>
          <a:xfrm flipV="1">
            <a:off x="6052457" y="4194629"/>
            <a:ext cx="1016000" cy="9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4B2168-04DF-4747-982C-0A7013C3C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922" y="2699720"/>
            <a:ext cx="2095500" cy="2095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318FFB-1224-4057-B3AE-56F33FEF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933" y="2314186"/>
            <a:ext cx="2576806" cy="2866567"/>
          </a:xfrm>
          <a:prstGeom prst="rect">
            <a:avLst/>
          </a:prstGeom>
        </p:spPr>
      </p:pic>
      <p:sp>
        <p:nvSpPr>
          <p:cNvPr id="8" name="Заголовок 12">
            <a:extLst>
              <a:ext uri="{FF2B5EF4-FFF2-40B4-BE49-F238E27FC236}">
                <a16:creationId xmlns:a16="http://schemas.microsoft.com/office/drawing/2014/main" id="{CF43B91B-B7EA-4B6E-A6BF-CD0C5669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850" y="373933"/>
            <a:ext cx="4268493" cy="86294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ОБМЕН ДАННЫМИ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9512C9-4956-4641-A9C7-0FA94C646D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50" y="2699720"/>
            <a:ext cx="2095500" cy="2095500"/>
          </a:xfrm>
          <a:prstGeom prst="rect">
            <a:avLst/>
          </a:prstGeom>
        </p:spPr>
      </p:pic>
      <p:sp>
        <p:nvSpPr>
          <p:cNvPr id="16" name="Текст 1">
            <a:extLst>
              <a:ext uri="{FF2B5EF4-FFF2-40B4-BE49-F238E27FC236}">
                <a16:creationId xmlns:a16="http://schemas.microsoft.com/office/drawing/2014/main" id="{214966FF-E2DE-4B53-833A-BCD44C6FEC99}"/>
              </a:ext>
            </a:extLst>
          </p:cNvPr>
          <p:cNvSpPr txBox="1">
            <a:spLocks/>
          </p:cNvSpPr>
          <p:nvPr/>
        </p:nvSpPr>
        <p:spPr>
          <a:xfrm>
            <a:off x="1667850" y="1032707"/>
            <a:ext cx="8889385" cy="93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Обмен данными проектировщика и сметчика происходит посредством  ручного внесения данных из проект в сметную систему, что существенно тормозит скорость работы.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0659E8B-8B2D-4272-8DEE-4623C1067C96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3426750" y="3747470"/>
            <a:ext cx="1438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66B7CA3-2D43-4EFA-8785-130B6AF602D9}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>
          <a:xfrm flipH="1">
            <a:off x="7441739" y="3747470"/>
            <a:ext cx="1438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25A1AC7-286A-4B26-9CB0-562EE2EAABD9}"/>
              </a:ext>
            </a:extLst>
          </p:cNvPr>
          <p:cNvSpPr/>
          <p:nvPr/>
        </p:nvSpPr>
        <p:spPr>
          <a:xfrm>
            <a:off x="3007074" y="5356768"/>
            <a:ext cx="6160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«СМЕТА-Р»</a:t>
            </a:r>
            <a:r>
              <a:rPr lang="ru-RU" sz="2000" dirty="0"/>
              <a:t> - ускорение процесса работы проектировщика и сметчика </a:t>
            </a:r>
            <a:r>
              <a:rPr lang="en-US" sz="2000" dirty="0"/>
              <a:t>- </a:t>
            </a:r>
            <a:r>
              <a:rPr lang="ru-RU" sz="2000" u="sng" dirty="0">
                <a:solidFill>
                  <a:srgbClr val="FF0000"/>
                </a:solidFill>
              </a:rPr>
              <a:t>эффективное использование времени и средств компании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D87509-EF85-47B3-A75D-E8FBC7527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00" y="2392376"/>
            <a:ext cx="4522565" cy="2826603"/>
          </a:xfrm>
          <a:prstGeom prst="rect">
            <a:avLst/>
          </a:prstGeom>
        </p:spPr>
      </p:pic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5AE8445E-C2F0-4170-902C-861736DC0029}"/>
              </a:ext>
            </a:extLst>
          </p:cNvPr>
          <p:cNvSpPr/>
          <p:nvPr/>
        </p:nvSpPr>
        <p:spPr>
          <a:xfrm>
            <a:off x="3426750" y="3586977"/>
            <a:ext cx="922384" cy="360948"/>
          </a:xfrm>
          <a:prstGeom prst="leftRightArrow">
            <a:avLst/>
          </a:prstGeom>
          <a:solidFill>
            <a:srgbClr val="3DE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-вправо 14">
            <a:extLst>
              <a:ext uri="{FF2B5EF4-FFF2-40B4-BE49-F238E27FC236}">
                <a16:creationId xmlns:a16="http://schemas.microsoft.com/office/drawing/2014/main" id="{991FC041-C618-471E-9EFE-64E2474D54DB}"/>
              </a:ext>
            </a:extLst>
          </p:cNvPr>
          <p:cNvSpPr/>
          <p:nvPr/>
        </p:nvSpPr>
        <p:spPr>
          <a:xfrm>
            <a:off x="7977181" y="3587016"/>
            <a:ext cx="902740" cy="366604"/>
          </a:xfrm>
          <a:prstGeom prst="leftRightArrow">
            <a:avLst/>
          </a:prstGeom>
          <a:solidFill>
            <a:srgbClr val="3DE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1EAB3A-9E95-45C3-84B5-3BEB115E8E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60" y="3261565"/>
            <a:ext cx="3628047" cy="10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>
            <a:extLst>
              <a:ext uri="{FF2B5EF4-FFF2-40B4-BE49-F238E27FC236}">
                <a16:creationId xmlns:a16="http://schemas.microsoft.com/office/drawing/2014/main" id="{FA44DBE1-CD92-43E1-9756-E4C0E8B41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364" y="533589"/>
            <a:ext cx="7321936" cy="850711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КОГО СИСТЕМА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«СМЕТА-Р»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0B7FA9-08CF-4E9A-A294-C8F782E52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189037"/>
            <a:ext cx="6096000" cy="4048125"/>
          </a:xfrm>
          <a:prstGeom prst="rect">
            <a:avLst/>
          </a:prstGeom>
        </p:spPr>
      </p:pic>
      <p:sp>
        <p:nvSpPr>
          <p:cNvPr id="7" name="Текст 1">
            <a:extLst>
              <a:ext uri="{FF2B5EF4-FFF2-40B4-BE49-F238E27FC236}">
                <a16:creationId xmlns:a16="http://schemas.microsoft.com/office/drawing/2014/main" id="{693941FC-E0BA-4F0F-852C-523D1F2C1302}"/>
              </a:ext>
            </a:extLst>
          </p:cNvPr>
          <p:cNvSpPr txBox="1">
            <a:spLocks/>
          </p:cNvSpPr>
          <p:nvPr/>
        </p:nvSpPr>
        <p:spPr>
          <a:xfrm>
            <a:off x="8293099" y="1596478"/>
            <a:ext cx="1817391" cy="4561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Руководитель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6700BD3E-0906-47D7-89FF-DBDECE2F7694}"/>
              </a:ext>
            </a:extLst>
          </p:cNvPr>
          <p:cNvSpPr txBox="1">
            <a:spLocks/>
          </p:cNvSpPr>
          <p:nvPr/>
        </p:nvSpPr>
        <p:spPr>
          <a:xfrm>
            <a:off x="6008440" y="5373347"/>
            <a:ext cx="2112474" cy="4561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Проектировщик</a:t>
            </a:r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B3BF6A5F-282E-4207-8228-D03B6632FD79}"/>
              </a:ext>
            </a:extLst>
          </p:cNvPr>
          <p:cNvSpPr txBox="1">
            <a:spLocks/>
          </p:cNvSpPr>
          <p:nvPr/>
        </p:nvSpPr>
        <p:spPr>
          <a:xfrm>
            <a:off x="1410385" y="5373346"/>
            <a:ext cx="1233191" cy="4561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Сметчик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6C13E0-9509-43F5-9548-C375CF57CD5C}"/>
              </a:ext>
            </a:extLst>
          </p:cNvPr>
          <p:cNvSpPr/>
          <p:nvPr/>
        </p:nvSpPr>
        <p:spPr>
          <a:xfrm rot="10800000" flipV="1">
            <a:off x="8571124" y="3178261"/>
            <a:ext cx="3078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FF0000"/>
                </a:solidFill>
              </a:rPr>
              <a:t>Сокращение сроков </a:t>
            </a:r>
            <a:r>
              <a:rPr lang="ru-RU" i="1" dirty="0"/>
              <a:t>выполнения проекта</a:t>
            </a:r>
            <a:endParaRPr lang="uk-UA" b="1" i="1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B4EAFC-32D4-4054-97AA-B63A5AA48DC5}"/>
              </a:ext>
            </a:extLst>
          </p:cNvPr>
          <p:cNvSpPr/>
          <p:nvPr/>
        </p:nvSpPr>
        <p:spPr>
          <a:xfrm rot="10800000" flipV="1">
            <a:off x="8570860" y="3943873"/>
            <a:ext cx="3126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FF0000"/>
                </a:solidFill>
              </a:rPr>
              <a:t>Преимущество</a:t>
            </a:r>
            <a:r>
              <a:rPr lang="ru-RU" i="1" dirty="0"/>
              <a:t> при участии </a:t>
            </a:r>
            <a:r>
              <a:rPr lang="ru-RU" i="1" u="sng" dirty="0">
                <a:solidFill>
                  <a:srgbClr val="FF0000"/>
                </a:solidFill>
              </a:rPr>
              <a:t>в тендерах</a:t>
            </a:r>
            <a:endParaRPr lang="uk-UA" b="1" i="1" u="sng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E47CF9-0042-4B20-BE43-FB1F9FF6D85B}"/>
              </a:ext>
            </a:extLst>
          </p:cNvPr>
          <p:cNvSpPr/>
          <p:nvPr/>
        </p:nvSpPr>
        <p:spPr>
          <a:xfrm rot="10800000" flipV="1">
            <a:off x="8594542" y="4654332"/>
            <a:ext cx="2946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Повышение</a:t>
            </a:r>
            <a:r>
              <a:rPr lang="ru-RU" i="1" u="sng" dirty="0">
                <a:solidFill>
                  <a:srgbClr val="FF0000"/>
                </a:solidFill>
              </a:rPr>
              <a:t> конкурентоспобности</a:t>
            </a:r>
            <a:endParaRPr lang="uk-UA" b="1" i="1" u="sng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B541A07-1855-4EE4-BACB-028CE30C06D4}"/>
              </a:ext>
            </a:extLst>
          </p:cNvPr>
          <p:cNvSpPr/>
          <p:nvPr/>
        </p:nvSpPr>
        <p:spPr>
          <a:xfrm rot="10800000" flipV="1">
            <a:off x="8616870" y="5463128"/>
            <a:ext cx="2946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FF0000"/>
                </a:solidFill>
              </a:rPr>
              <a:t>Увеличение</a:t>
            </a:r>
            <a:r>
              <a:rPr lang="ru-RU" i="1" dirty="0"/>
              <a:t> доходов</a:t>
            </a:r>
            <a:endParaRPr lang="uk-UA" b="1" i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9648A32-F276-464C-8189-604BBF980A47}"/>
              </a:ext>
            </a:extLst>
          </p:cNvPr>
          <p:cNvSpPr/>
          <p:nvPr/>
        </p:nvSpPr>
        <p:spPr>
          <a:xfrm rot="10800000" flipV="1">
            <a:off x="8544035" y="2279255"/>
            <a:ext cx="2946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rgbClr val="FF0000"/>
                </a:solidFill>
              </a:rPr>
              <a:t>Повышение эффективности </a:t>
            </a:r>
            <a:r>
              <a:rPr lang="ru-RU" i="1" dirty="0"/>
              <a:t>труда сотрудников</a:t>
            </a:r>
            <a:endParaRPr lang="uk-UA" b="1" i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61452C5-AE3D-4EA8-A63C-89B32B1F2618}"/>
              </a:ext>
            </a:extLst>
          </p:cNvPr>
          <p:cNvSpPr/>
          <p:nvPr/>
        </p:nvSpPr>
        <p:spPr>
          <a:xfrm rot="10800000" flipV="1">
            <a:off x="5900231" y="5941392"/>
            <a:ext cx="3433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u="sng" dirty="0">
                <a:solidFill>
                  <a:schemeClr val="accent6">
                    <a:lumMod val="75000"/>
                  </a:schemeClr>
                </a:solidFill>
              </a:rPr>
              <a:t>Уменьшение потери времени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i="1" dirty="0"/>
              <a:t>на согласование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55C4E93-A4BA-4FCB-9646-AE19E2351924}"/>
              </a:ext>
            </a:extLst>
          </p:cNvPr>
          <p:cNvCxnSpPr>
            <a:cxnSpLocks/>
          </p:cNvCxnSpPr>
          <p:nvPr/>
        </p:nvCxnSpPr>
        <p:spPr>
          <a:xfrm flipH="1">
            <a:off x="2643576" y="5601429"/>
            <a:ext cx="3364864" cy="0"/>
          </a:xfrm>
          <a:prstGeom prst="straightConnector1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25F7FF0-595A-42EF-8F60-85BF5327BBD5}"/>
              </a:ext>
            </a:extLst>
          </p:cNvPr>
          <p:cNvSpPr/>
          <p:nvPr/>
        </p:nvSpPr>
        <p:spPr>
          <a:xfrm>
            <a:off x="1405423" y="5902194"/>
            <a:ext cx="3433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>
                <a:solidFill>
                  <a:schemeClr val="accent6">
                    <a:lumMod val="75000"/>
                  </a:schemeClr>
                </a:solidFill>
              </a:rPr>
              <a:t>Избежание ошибок </a:t>
            </a:r>
            <a:r>
              <a:rPr lang="ru-RU" i="1" dirty="0"/>
              <a:t>при обмене данными Проект -</a:t>
            </a:r>
            <a:r>
              <a:rPr lang="en-US" i="1" dirty="0"/>
              <a:t>&gt; </a:t>
            </a:r>
            <a:r>
              <a:rPr lang="ru-RU" i="1" dirty="0"/>
              <a:t>Смета</a:t>
            </a:r>
            <a:endParaRPr lang="uk-UA" b="1" i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B5ABF5-3DFD-48E3-8EF2-8A6AD7658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174318"/>
            <a:ext cx="6189518" cy="412634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5EBB0F-3601-41C1-A98A-DAB716407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456" y="4146563"/>
            <a:ext cx="3974579" cy="11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7" grpId="0"/>
      <p:bldP spid="19" grpId="0"/>
      <p:bldP spid="20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2">
            <a:extLst>
              <a:ext uri="{FF2B5EF4-FFF2-40B4-BE49-F238E27FC236}">
                <a16:creationId xmlns:a16="http://schemas.microsoft.com/office/drawing/2014/main" id="{733C75E6-5D8B-44CA-B155-4DCEC416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364" y="533589"/>
            <a:ext cx="6677865" cy="932353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СИСТЕМЫ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«СМЕТА-Р»</a:t>
            </a:r>
          </a:p>
        </p:txBody>
      </p:sp>
      <p:sp>
        <p:nvSpPr>
          <p:cNvPr id="17" name="Текст 1">
            <a:extLst>
              <a:ext uri="{FF2B5EF4-FFF2-40B4-BE49-F238E27FC236}">
                <a16:creationId xmlns:a16="http://schemas.microsoft.com/office/drawing/2014/main" id="{7D388FB9-7D5D-4990-9D57-9A122CBA6EC6}"/>
              </a:ext>
            </a:extLst>
          </p:cNvPr>
          <p:cNvSpPr txBox="1">
            <a:spLocks/>
          </p:cNvSpPr>
          <p:nvPr/>
        </p:nvSpPr>
        <p:spPr>
          <a:xfrm>
            <a:off x="1217909" y="2187512"/>
            <a:ext cx="3107348" cy="4561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Загрузка проекта в </a:t>
            </a:r>
            <a:r>
              <a:rPr lang="en-US" dirty="0"/>
              <a:t>Revit 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CAB6B9-16D0-4256-B3F7-B980BDC2E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753" y="1882711"/>
            <a:ext cx="1281404" cy="12814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60F20C3-45A5-485E-90D3-DAE01849D381}"/>
              </a:ext>
            </a:extLst>
          </p:cNvPr>
          <p:cNvCxnSpPr>
            <a:stCxn id="17" idx="3"/>
          </p:cNvCxnSpPr>
          <p:nvPr/>
        </p:nvCxnSpPr>
        <p:spPr>
          <a:xfrm flipV="1">
            <a:off x="4325257" y="2415594"/>
            <a:ext cx="14804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338149F-4EE8-481A-B14F-4AF69F1A132F}"/>
              </a:ext>
            </a:extLst>
          </p:cNvPr>
          <p:cNvCxnSpPr/>
          <p:nvPr/>
        </p:nvCxnSpPr>
        <p:spPr>
          <a:xfrm flipV="1">
            <a:off x="7114157" y="2432185"/>
            <a:ext cx="148045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Текст 1">
            <a:extLst>
              <a:ext uri="{FF2B5EF4-FFF2-40B4-BE49-F238E27FC236}">
                <a16:creationId xmlns:a16="http://schemas.microsoft.com/office/drawing/2014/main" id="{8662364A-13D0-4909-8F75-486EAA125192}"/>
              </a:ext>
            </a:extLst>
          </p:cNvPr>
          <p:cNvSpPr txBox="1">
            <a:spLocks/>
          </p:cNvSpPr>
          <p:nvPr/>
        </p:nvSpPr>
        <p:spPr>
          <a:xfrm>
            <a:off x="8796443" y="3435713"/>
            <a:ext cx="2868686" cy="6467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Назначение сметных параметров </a:t>
            </a:r>
          </a:p>
        </p:txBody>
      </p:sp>
      <p:sp>
        <p:nvSpPr>
          <p:cNvPr id="22" name="Текст 1">
            <a:extLst>
              <a:ext uri="{FF2B5EF4-FFF2-40B4-BE49-F238E27FC236}">
                <a16:creationId xmlns:a16="http://schemas.microsoft.com/office/drawing/2014/main" id="{2BEFB6DF-F10C-4410-8972-80C547F53DDC}"/>
              </a:ext>
            </a:extLst>
          </p:cNvPr>
          <p:cNvSpPr txBox="1">
            <a:spLocks/>
          </p:cNvSpPr>
          <p:nvPr/>
        </p:nvSpPr>
        <p:spPr>
          <a:xfrm>
            <a:off x="8783268" y="4449179"/>
            <a:ext cx="2868686" cy="11816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Автоматическое присвоение сметных параметров всем похожим объектам</a:t>
            </a:r>
          </a:p>
        </p:txBody>
      </p:sp>
      <p:sp>
        <p:nvSpPr>
          <p:cNvPr id="23" name="Текст 1">
            <a:extLst>
              <a:ext uri="{FF2B5EF4-FFF2-40B4-BE49-F238E27FC236}">
                <a16:creationId xmlns:a16="http://schemas.microsoft.com/office/drawing/2014/main" id="{59F82257-F9AE-49D7-8523-E794EE3E3BB5}"/>
              </a:ext>
            </a:extLst>
          </p:cNvPr>
          <p:cNvSpPr txBox="1">
            <a:spLocks/>
          </p:cNvSpPr>
          <p:nvPr/>
        </p:nvSpPr>
        <p:spPr>
          <a:xfrm>
            <a:off x="8796443" y="5957108"/>
            <a:ext cx="2868686" cy="7649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Экспорт сметных данных в АВК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88E9FCB-530B-46BC-9984-E990B35B5CAA}"/>
              </a:ext>
            </a:extLst>
          </p:cNvPr>
          <p:cNvCxnSpPr>
            <a:cxnSpLocks/>
          </p:cNvCxnSpPr>
          <p:nvPr/>
        </p:nvCxnSpPr>
        <p:spPr>
          <a:xfrm>
            <a:off x="10230786" y="3088198"/>
            <a:ext cx="447" cy="328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0A527011-847E-4810-8B82-CA3E5EF85D7F}"/>
              </a:ext>
            </a:extLst>
          </p:cNvPr>
          <p:cNvCxnSpPr>
            <a:cxnSpLocks/>
          </p:cNvCxnSpPr>
          <p:nvPr/>
        </p:nvCxnSpPr>
        <p:spPr>
          <a:xfrm>
            <a:off x="10244854" y="4097908"/>
            <a:ext cx="447" cy="328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469C4678-F254-4A39-864F-F82622C92AEC}"/>
              </a:ext>
            </a:extLst>
          </p:cNvPr>
          <p:cNvCxnSpPr>
            <a:cxnSpLocks/>
          </p:cNvCxnSpPr>
          <p:nvPr/>
        </p:nvCxnSpPr>
        <p:spPr>
          <a:xfrm>
            <a:off x="10244854" y="5628843"/>
            <a:ext cx="447" cy="328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98" descr="Результат пошуку зображень за запитом &quot;авк 5&quot;">
            <a:extLst>
              <a:ext uri="{FF2B5EF4-FFF2-40B4-BE49-F238E27FC236}">
                <a16:creationId xmlns:a16="http://schemas.microsoft.com/office/drawing/2014/main" id="{9DD7D225-D516-4C81-BAC9-320EF251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10" y="5037730"/>
            <a:ext cx="1684303" cy="16843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3B17A91C-E345-43F7-A328-142388E666A2}"/>
              </a:ext>
            </a:extLst>
          </p:cNvPr>
          <p:cNvCxnSpPr>
            <a:cxnSpLocks/>
          </p:cNvCxnSpPr>
          <p:nvPr/>
        </p:nvCxnSpPr>
        <p:spPr>
          <a:xfrm flipH="1" flipV="1">
            <a:off x="7405859" y="6339571"/>
            <a:ext cx="1397209" cy="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F152B2D-0C8C-4FF5-9038-5AA91BA57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00" y="1313849"/>
            <a:ext cx="1284569" cy="102575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E2A302E-92D3-485F-BEC2-C6064E134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17" y="3252330"/>
            <a:ext cx="4364730" cy="29074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4A2538-8A7E-48F1-A349-810BBBDE4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612" y="1882711"/>
            <a:ext cx="3463102" cy="123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2">
            <a:extLst>
              <a:ext uri="{FF2B5EF4-FFF2-40B4-BE49-F238E27FC236}">
                <a16:creationId xmlns:a16="http://schemas.microsoft.com/office/drawing/2014/main" id="{99843169-5DB2-4CA9-9655-0A741EE4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023" y="141982"/>
            <a:ext cx="4591646" cy="754747"/>
          </a:xfrm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СИСТЕМЫ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56EF72-29BC-4E45-82B0-58B4CF1A6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2" y="1273109"/>
            <a:ext cx="1903361" cy="19033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6B927-2A68-4C7A-8BC2-4B8815FDF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092" y="2736891"/>
            <a:ext cx="3028710" cy="22828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1970F8-7560-4809-B269-9BCE1A8BB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1" y="4554717"/>
            <a:ext cx="3159775" cy="21075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336FFA-CC7D-4D35-A948-A9EE951C6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777" y="737788"/>
            <a:ext cx="4096657" cy="2306065"/>
          </a:xfrm>
          <a:prstGeom prst="rect">
            <a:avLst/>
          </a:prstGeom>
        </p:spPr>
      </p:pic>
      <p:pic>
        <p:nvPicPr>
          <p:cNvPr id="18" name="Picture 98" descr="Результат пошуку зображень за запитом &quot;авк 5&quot;">
            <a:extLst>
              <a:ext uri="{FF2B5EF4-FFF2-40B4-BE49-F238E27FC236}">
                <a16:creationId xmlns:a16="http://schemas.microsoft.com/office/drawing/2014/main" id="{93C29547-4FF5-4B3D-91C2-558C82140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34" y="4626439"/>
            <a:ext cx="1903360" cy="19033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Текст 1">
            <a:extLst>
              <a:ext uri="{FF2B5EF4-FFF2-40B4-BE49-F238E27FC236}">
                <a16:creationId xmlns:a16="http://schemas.microsoft.com/office/drawing/2014/main" id="{8B45D631-6B28-4DBB-B532-A63C82D5A397}"/>
              </a:ext>
            </a:extLst>
          </p:cNvPr>
          <p:cNvSpPr txBox="1">
            <a:spLocks/>
          </p:cNvSpPr>
          <p:nvPr/>
        </p:nvSpPr>
        <p:spPr>
          <a:xfrm>
            <a:off x="5812188" y="1187127"/>
            <a:ext cx="1915903" cy="3834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>
                <a:solidFill>
                  <a:srgbClr val="FF0000"/>
                </a:solidFill>
              </a:rPr>
              <a:t>Объемы работ</a:t>
            </a:r>
          </a:p>
        </p:txBody>
      </p:sp>
      <p:sp>
        <p:nvSpPr>
          <p:cNvPr id="20" name="Текст 1">
            <a:extLst>
              <a:ext uri="{FF2B5EF4-FFF2-40B4-BE49-F238E27FC236}">
                <a16:creationId xmlns:a16="http://schemas.microsoft.com/office/drawing/2014/main" id="{6E82B457-2AAE-4392-9A18-383FC8FC7823}"/>
              </a:ext>
            </a:extLst>
          </p:cNvPr>
          <p:cNvSpPr txBox="1">
            <a:spLocks/>
          </p:cNvSpPr>
          <p:nvPr/>
        </p:nvSpPr>
        <p:spPr>
          <a:xfrm>
            <a:off x="4145465" y="2353431"/>
            <a:ext cx="1472437" cy="3834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>
                <a:solidFill>
                  <a:srgbClr val="FF0000"/>
                </a:solidFill>
              </a:rPr>
              <a:t>Виды работ</a:t>
            </a:r>
          </a:p>
        </p:txBody>
      </p:sp>
      <p:sp>
        <p:nvSpPr>
          <p:cNvPr id="21" name="Текст 1">
            <a:extLst>
              <a:ext uri="{FF2B5EF4-FFF2-40B4-BE49-F238E27FC236}">
                <a16:creationId xmlns:a16="http://schemas.microsoft.com/office/drawing/2014/main" id="{DE6BE087-57E4-411F-BA9C-96ED523C910B}"/>
              </a:ext>
            </a:extLst>
          </p:cNvPr>
          <p:cNvSpPr txBox="1">
            <a:spLocks/>
          </p:cNvSpPr>
          <p:nvPr/>
        </p:nvSpPr>
        <p:spPr>
          <a:xfrm>
            <a:off x="1437642" y="4119765"/>
            <a:ext cx="1543383" cy="3834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>
                <a:solidFill>
                  <a:srgbClr val="FF0000"/>
                </a:solidFill>
              </a:rPr>
              <a:t>Материалы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58CE3F51-D03D-4D3A-887F-65C78E73BD98}"/>
              </a:ext>
            </a:extLst>
          </p:cNvPr>
          <p:cNvCxnSpPr/>
          <p:nvPr/>
        </p:nvCxnSpPr>
        <p:spPr>
          <a:xfrm>
            <a:off x="2389323" y="2416519"/>
            <a:ext cx="1766539" cy="1284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5226CDE2-DCBD-46B3-9150-E40FC2212572}"/>
              </a:ext>
            </a:extLst>
          </p:cNvPr>
          <p:cNvCxnSpPr>
            <a:endCxn id="17" idx="1"/>
          </p:cNvCxnSpPr>
          <p:nvPr/>
        </p:nvCxnSpPr>
        <p:spPr>
          <a:xfrm>
            <a:off x="2389323" y="1890820"/>
            <a:ext cx="5202454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7425FE4-929A-4A0E-AB0A-5445C3B62713}"/>
              </a:ext>
            </a:extLst>
          </p:cNvPr>
          <p:cNvCxnSpPr>
            <a:cxnSpLocks/>
          </p:cNvCxnSpPr>
          <p:nvPr/>
        </p:nvCxnSpPr>
        <p:spPr>
          <a:xfrm>
            <a:off x="2387838" y="3043853"/>
            <a:ext cx="876825" cy="1459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4E1BCDCB-E970-40A5-BC1A-2CA0753D9F7E}"/>
              </a:ext>
            </a:extLst>
          </p:cNvPr>
          <p:cNvCxnSpPr/>
          <p:nvPr/>
        </p:nvCxnSpPr>
        <p:spPr>
          <a:xfrm>
            <a:off x="3670036" y="6031832"/>
            <a:ext cx="5824368" cy="0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8587E7CD-5E02-41E5-8201-251A3930E26C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7231802" y="3878336"/>
            <a:ext cx="2262602" cy="1496206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D1E2DBC5-1F7B-4BB6-B679-B1CBAA484DE9}"/>
              </a:ext>
            </a:extLst>
          </p:cNvPr>
          <p:cNvCxnSpPr>
            <a:cxnSpLocks/>
          </p:cNvCxnSpPr>
          <p:nvPr/>
        </p:nvCxnSpPr>
        <p:spPr>
          <a:xfrm>
            <a:off x="9111916" y="3043853"/>
            <a:ext cx="1354736" cy="1510864"/>
          </a:xfrm>
          <a:prstGeom prst="straightConnector1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Стрелка: вниз 59">
            <a:extLst>
              <a:ext uri="{FF2B5EF4-FFF2-40B4-BE49-F238E27FC236}">
                <a16:creationId xmlns:a16="http://schemas.microsoft.com/office/drawing/2014/main" id="{0035AFA3-4FE2-4E4E-90C2-B695B143FAF6}"/>
              </a:ext>
            </a:extLst>
          </p:cNvPr>
          <p:cNvSpPr/>
          <p:nvPr/>
        </p:nvSpPr>
        <p:spPr>
          <a:xfrm rot="18627154">
            <a:off x="2963979" y="1923636"/>
            <a:ext cx="697137" cy="2305472"/>
          </a:xfrm>
          <a:prstGeom prst="downArrow">
            <a:avLst/>
          </a:prstGeom>
          <a:solidFill>
            <a:srgbClr val="3DEB4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низ 60">
            <a:extLst>
              <a:ext uri="{FF2B5EF4-FFF2-40B4-BE49-F238E27FC236}">
                <a16:creationId xmlns:a16="http://schemas.microsoft.com/office/drawing/2014/main" id="{D2FFFBDA-B9F3-4CEE-A27C-A74EA12CE72A}"/>
              </a:ext>
            </a:extLst>
          </p:cNvPr>
          <p:cNvSpPr/>
          <p:nvPr/>
        </p:nvSpPr>
        <p:spPr>
          <a:xfrm rot="16200000">
            <a:off x="4583792" y="-696779"/>
            <a:ext cx="813515" cy="5203941"/>
          </a:xfrm>
          <a:prstGeom prst="downArrow">
            <a:avLst/>
          </a:prstGeom>
          <a:solidFill>
            <a:srgbClr val="3DEB4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id="{35D3145A-E6F3-461D-919A-3A6214D49107}"/>
              </a:ext>
            </a:extLst>
          </p:cNvPr>
          <p:cNvSpPr/>
          <p:nvPr/>
        </p:nvSpPr>
        <p:spPr>
          <a:xfrm rot="19917571" flipH="1">
            <a:off x="2645899" y="2901403"/>
            <a:ext cx="640641" cy="1791531"/>
          </a:xfrm>
          <a:prstGeom prst="downArrow">
            <a:avLst/>
          </a:prstGeom>
          <a:solidFill>
            <a:srgbClr val="3DEB4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Текст 1">
            <a:extLst>
              <a:ext uri="{FF2B5EF4-FFF2-40B4-BE49-F238E27FC236}">
                <a16:creationId xmlns:a16="http://schemas.microsoft.com/office/drawing/2014/main" id="{75C53DCA-F955-413D-A002-703AFE4293F1}"/>
              </a:ext>
            </a:extLst>
          </p:cNvPr>
          <p:cNvSpPr txBox="1">
            <a:spLocks/>
          </p:cNvSpPr>
          <p:nvPr/>
        </p:nvSpPr>
        <p:spPr>
          <a:xfrm rot="10800000" flipV="1">
            <a:off x="7462967" y="3538086"/>
            <a:ext cx="4354276" cy="3750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i="1" dirty="0">
                <a:solidFill>
                  <a:schemeClr val="tx1"/>
                </a:solidFill>
              </a:rPr>
              <a:t>Например: Площадь пола, количество окон, объем земли, длина плинтуса…</a:t>
            </a:r>
            <a:endParaRPr lang="uk-UA" sz="1800" b="1" i="1" dirty="0">
              <a:solidFill>
                <a:schemeClr val="tx1"/>
              </a:solidFill>
            </a:endParaRPr>
          </a:p>
        </p:txBody>
      </p:sp>
      <p:sp>
        <p:nvSpPr>
          <p:cNvPr id="65" name="Текст 1">
            <a:extLst>
              <a:ext uri="{FF2B5EF4-FFF2-40B4-BE49-F238E27FC236}">
                <a16:creationId xmlns:a16="http://schemas.microsoft.com/office/drawing/2014/main" id="{225DDC6B-243E-4A9D-9B4F-F2A8915DFF81}"/>
              </a:ext>
            </a:extLst>
          </p:cNvPr>
          <p:cNvSpPr txBox="1">
            <a:spLocks/>
          </p:cNvSpPr>
          <p:nvPr/>
        </p:nvSpPr>
        <p:spPr>
          <a:xfrm>
            <a:off x="4280245" y="5005673"/>
            <a:ext cx="3059594" cy="880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i="1" dirty="0">
                <a:solidFill>
                  <a:schemeClr val="tx1"/>
                </a:solidFill>
              </a:rPr>
              <a:t>Например: Поклейка обоев, Окраска стен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ru-RU" sz="1800" i="1" dirty="0">
                <a:solidFill>
                  <a:schemeClr val="tx1"/>
                </a:solidFill>
              </a:rPr>
              <a:t>Установка окон…</a:t>
            </a:r>
            <a:endParaRPr lang="uk-UA" sz="1800" b="1" i="1" dirty="0">
              <a:solidFill>
                <a:schemeClr val="tx1"/>
              </a:solidFill>
            </a:endParaRPr>
          </a:p>
        </p:txBody>
      </p:sp>
      <p:sp>
        <p:nvSpPr>
          <p:cNvPr id="66" name="Текст 1">
            <a:extLst>
              <a:ext uri="{FF2B5EF4-FFF2-40B4-BE49-F238E27FC236}">
                <a16:creationId xmlns:a16="http://schemas.microsoft.com/office/drawing/2014/main" id="{641E932D-3667-46CC-B795-5DA6A960F769}"/>
              </a:ext>
            </a:extLst>
          </p:cNvPr>
          <p:cNvSpPr txBox="1">
            <a:spLocks/>
          </p:cNvSpPr>
          <p:nvPr/>
        </p:nvSpPr>
        <p:spPr>
          <a:xfrm>
            <a:off x="3622806" y="6031832"/>
            <a:ext cx="2665685" cy="6572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>
                <a:solidFill>
                  <a:schemeClr val="tx1"/>
                </a:solidFill>
              </a:rPr>
              <a:t>Например: </a:t>
            </a:r>
            <a:r>
              <a:rPr lang="en-US" sz="1800" i="1" dirty="0" err="1">
                <a:solidFill>
                  <a:schemeClr val="tx1"/>
                </a:solidFill>
              </a:rPr>
              <a:t>Ceresit</a:t>
            </a:r>
            <a:r>
              <a:rPr lang="ru-RU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Knauf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Rigips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Rehau</a:t>
            </a:r>
            <a:r>
              <a:rPr lang="ru-RU" sz="1800" i="1" dirty="0">
                <a:solidFill>
                  <a:schemeClr val="tx1"/>
                </a:solidFill>
              </a:rPr>
              <a:t>…</a:t>
            </a:r>
            <a:endParaRPr lang="uk-UA" sz="1800" b="1" i="1" dirty="0">
              <a:solidFill>
                <a:schemeClr val="tx1"/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2CA3048-4939-4323-BB3B-838B91992247}"/>
              </a:ext>
            </a:extLst>
          </p:cNvPr>
          <p:cNvSpPr/>
          <p:nvPr/>
        </p:nvSpPr>
        <p:spPr>
          <a:xfrm rot="2236607" flipV="1">
            <a:off x="7018054" y="4471987"/>
            <a:ext cx="2798132" cy="410084"/>
          </a:xfrm>
          <a:prstGeom prst="rightArrow">
            <a:avLst/>
          </a:prstGeom>
          <a:solidFill>
            <a:srgbClr val="3DE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E9EB5A27-7A31-41EE-9698-416998D36FEC}"/>
              </a:ext>
            </a:extLst>
          </p:cNvPr>
          <p:cNvSpPr/>
          <p:nvPr/>
        </p:nvSpPr>
        <p:spPr>
          <a:xfrm rot="2918603" flipV="1">
            <a:off x="8794507" y="3660484"/>
            <a:ext cx="2012542" cy="331727"/>
          </a:xfrm>
          <a:prstGeom prst="rightArrow">
            <a:avLst/>
          </a:prstGeom>
          <a:solidFill>
            <a:srgbClr val="3DE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FB48BCE0-5FDB-4FC2-A043-467AB0BD32E4}"/>
              </a:ext>
            </a:extLst>
          </p:cNvPr>
          <p:cNvSpPr/>
          <p:nvPr/>
        </p:nvSpPr>
        <p:spPr>
          <a:xfrm flipV="1">
            <a:off x="3670036" y="5863809"/>
            <a:ext cx="5871598" cy="426875"/>
          </a:xfrm>
          <a:prstGeom prst="rightArrow">
            <a:avLst/>
          </a:prstGeom>
          <a:solidFill>
            <a:srgbClr val="3DEB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1708C5F-3F53-438D-A0D0-AC6217791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9" y="2461234"/>
            <a:ext cx="2005308" cy="71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60" grpId="0" animBg="1"/>
      <p:bldP spid="61" grpId="0" animBg="1"/>
      <p:bldP spid="62" grpId="0" animBg="1"/>
      <p:bldP spid="64" grpId="0"/>
      <p:bldP spid="65" grpId="0"/>
      <p:bldP spid="66" grpId="0"/>
      <p:bldP spid="8" grpId="0" animBg="1"/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C9A2F-D2F0-427C-8A97-5991C280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6446" cy="6585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СИСТЕМЕ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12083A-8685-493E-9D86-7901C24D4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52" y="1514375"/>
            <a:ext cx="9521400" cy="5162195"/>
          </a:xfrm>
          <a:prstGeom prst="rect">
            <a:avLst/>
          </a:prstGeom>
        </p:spPr>
      </p:pic>
      <p:sp>
        <p:nvSpPr>
          <p:cNvPr id="5" name="Текст 1">
            <a:extLst>
              <a:ext uri="{FF2B5EF4-FFF2-40B4-BE49-F238E27FC236}">
                <a16:creationId xmlns:a16="http://schemas.microsoft.com/office/drawing/2014/main" id="{5A9BA6FB-DB74-41EC-A158-D05875DB171F}"/>
              </a:ext>
            </a:extLst>
          </p:cNvPr>
          <p:cNvSpPr txBox="1">
            <a:spLocks/>
          </p:cNvSpPr>
          <p:nvPr/>
        </p:nvSpPr>
        <p:spPr>
          <a:xfrm>
            <a:off x="7622682" y="735463"/>
            <a:ext cx="3079270" cy="6724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Загружаем проект «Поликлиника» в </a:t>
            </a:r>
            <a:r>
              <a:rPr lang="en-US" dirty="0">
                <a:solidFill>
                  <a:srgbClr val="FF0000"/>
                </a:solidFill>
              </a:rPr>
              <a:t>Revit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2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C1CD6-B4E0-4FC3-AD34-8269D17C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6446" cy="6585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СИСТЕМЕ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4D591B-F59C-419A-8ED8-48B6D68A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41" y="1436914"/>
            <a:ext cx="9579426" cy="5109027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FEE3B1F9-5CB9-48E2-924E-2CC4BB10CE1D}"/>
              </a:ext>
            </a:extLst>
          </p:cNvPr>
          <p:cNvSpPr txBox="1">
            <a:spLocks/>
          </p:cNvSpPr>
          <p:nvPr/>
        </p:nvSpPr>
        <p:spPr>
          <a:xfrm>
            <a:off x="7696611" y="624110"/>
            <a:ext cx="3033655" cy="6585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Пользователь выбирает элемент чертежа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868AF5-372F-44B7-BA4D-8091B5C6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1" y="1436198"/>
            <a:ext cx="9579424" cy="5421802"/>
          </a:xfrm>
          <a:prstGeom prst="rect">
            <a:avLst/>
          </a:prstGeom>
        </p:spPr>
      </p:pic>
      <p:sp>
        <p:nvSpPr>
          <p:cNvPr id="6" name="Текст 1">
            <a:extLst>
              <a:ext uri="{FF2B5EF4-FFF2-40B4-BE49-F238E27FC236}">
                <a16:creationId xmlns:a16="http://schemas.microsoft.com/office/drawing/2014/main" id="{5BC3B612-47E0-4BFD-9196-92B96D2B17D7}"/>
              </a:ext>
            </a:extLst>
          </p:cNvPr>
          <p:cNvSpPr txBox="1">
            <a:spLocks/>
          </p:cNvSpPr>
          <p:nvPr/>
        </p:nvSpPr>
        <p:spPr>
          <a:xfrm>
            <a:off x="7620990" y="88174"/>
            <a:ext cx="3109275" cy="11923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И осуществляет добавление сметных данных через специальную форму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596EEB18-0089-419B-9B67-F64CD0DE109B}"/>
              </a:ext>
            </a:extLst>
          </p:cNvPr>
          <p:cNvSpPr txBox="1">
            <a:spLocks/>
          </p:cNvSpPr>
          <p:nvPr/>
        </p:nvSpPr>
        <p:spPr>
          <a:xfrm>
            <a:off x="7926273" y="4947188"/>
            <a:ext cx="3109275" cy="887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После чего внесенные данные появляются в </a:t>
            </a:r>
            <a:r>
              <a:rPr lang="en-US" dirty="0">
                <a:solidFill>
                  <a:srgbClr val="FF0000"/>
                </a:solidFill>
              </a:rPr>
              <a:t>Autodesk Revit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20475C-B615-4B8E-A955-4DCE5735D421}"/>
              </a:ext>
            </a:extLst>
          </p:cNvPr>
          <p:cNvSpPr/>
          <p:nvPr/>
        </p:nvSpPr>
        <p:spPr>
          <a:xfrm>
            <a:off x="4104786" y="3091542"/>
            <a:ext cx="989728" cy="1161143"/>
          </a:xfrm>
          <a:prstGeom prst="rect">
            <a:avLst/>
          </a:prstGeom>
          <a:noFill/>
          <a:ln/>
          <a:effectLst>
            <a:glow rad="101600">
              <a:srgbClr val="3DEB4E">
                <a:alpha val="60000"/>
              </a:srgb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A0184F5-AE1D-4DC6-8B25-5D2405B853D5}"/>
              </a:ext>
            </a:extLst>
          </p:cNvPr>
          <p:cNvSpPr/>
          <p:nvPr/>
        </p:nvSpPr>
        <p:spPr>
          <a:xfrm>
            <a:off x="3991421" y="4947188"/>
            <a:ext cx="213493" cy="62143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3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2755</TotalTime>
  <Words>412</Words>
  <Application>Microsoft Office PowerPoint</Application>
  <PresentationFormat>Широкоэкранный</PresentationFormat>
  <Paragraphs>70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Легкий дым</vt:lpstr>
      <vt:lpstr>«СМЕТА-Р»</vt:lpstr>
      <vt:lpstr>BIM (Building Information Modeling) – информационная модель здания</vt:lpstr>
      <vt:lpstr>СМЕТНЫЕ ПРОГРАММЫ</vt:lpstr>
      <vt:lpstr>ОБМЕН ДАННЫМИ</vt:lpstr>
      <vt:lpstr>ДЛЯ КОГО СИСТЕМА «СМЕТА-Р» ?</vt:lpstr>
      <vt:lpstr>ПРИНЦИП РАБОТЫ СИСТЕМЫ «СМЕТА-Р»</vt:lpstr>
      <vt:lpstr>ДАННЫЕ СИСТЕМЫ</vt:lpstr>
      <vt:lpstr>РАБОТА В СИСТЕМЕ</vt:lpstr>
      <vt:lpstr>РАБОТА В СИСТЕМЕ</vt:lpstr>
      <vt:lpstr>РАБОТА В СИСТЕМЕ</vt:lpstr>
      <vt:lpstr>РАБОТА В СИСТЕМЕ</vt:lpstr>
      <vt:lpstr>Презентация PowerPoint</vt:lpstr>
      <vt:lpstr>РАБОТА В СИСТЕМЕ</vt:lpstr>
      <vt:lpstr>РАБОТА В СИСТЕМЕ</vt:lpstr>
      <vt:lpstr>РАБОТА В СИСТЕМЕ</vt:lpstr>
      <vt:lpstr>РАБОТА В СИСТЕМЕ</vt:lpstr>
      <vt:lpstr>ПРЕИМУЩЕСТВА СИСТЕМЫ «СМЕТА-Р»</vt:lpstr>
      <vt:lpstr>ПЕРСПЕКТИВЫ РАЗВИТИЯ.   СМЕТА-Р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manager</cp:lastModifiedBy>
  <cp:revision>243</cp:revision>
  <dcterms:created xsi:type="dcterms:W3CDTF">2017-07-27T12:53:00Z</dcterms:created>
  <dcterms:modified xsi:type="dcterms:W3CDTF">2018-07-09T09:42:50Z</dcterms:modified>
</cp:coreProperties>
</file>